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Override1.xml" ContentType="application/vnd.openxmlformats-officedocument.themeOverr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4" r:id="rId1"/>
  </p:sldMasterIdLst>
  <p:notesMasterIdLst>
    <p:notesMasterId r:id="rId18"/>
  </p:notesMasterIdLst>
  <p:sldIdLst>
    <p:sldId id="256" r:id="rId2"/>
    <p:sldId id="257" r:id="rId3"/>
    <p:sldId id="369" r:id="rId4"/>
    <p:sldId id="259" r:id="rId5"/>
    <p:sldId id="260" r:id="rId6"/>
    <p:sldId id="370" r:id="rId7"/>
    <p:sldId id="377" r:id="rId8"/>
    <p:sldId id="261" r:id="rId9"/>
    <p:sldId id="365" r:id="rId10"/>
    <p:sldId id="371" r:id="rId11"/>
    <p:sldId id="373" r:id="rId12"/>
    <p:sldId id="374" r:id="rId13"/>
    <p:sldId id="375" r:id="rId14"/>
    <p:sldId id="263" r:id="rId15"/>
    <p:sldId id="376" r:id="rId16"/>
    <p:sldId id="36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74E"/>
    <a:srgbClr val="2F4047"/>
    <a:srgbClr val="6C7909"/>
    <a:srgbClr val="BE5302"/>
    <a:srgbClr val="699841"/>
    <a:srgbClr val="E9F3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1" autoAdjust="0"/>
    <p:restoredTop sz="73725" autoAdjust="0"/>
  </p:normalViewPr>
  <p:slideViewPr>
    <p:cSldViewPr snapToGrid="0">
      <p:cViewPr varScale="1">
        <p:scale>
          <a:sx n="64" d="100"/>
          <a:sy n="64" d="100"/>
        </p:scale>
        <p:origin x="66"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uk-UA" dirty="0"/>
              <a:t>Страхові премії 2018-2020 рр., тис. грн.</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ID4096"/>
        </a:p>
      </c:txPr>
    </c:title>
    <c:autoTitleDeleted val="0"/>
    <c:plotArea>
      <c:layout>
        <c:manualLayout>
          <c:layoutTarget val="inner"/>
          <c:xMode val="edge"/>
          <c:yMode val="edge"/>
          <c:x val="8.5302635312477837E-2"/>
          <c:y val="0.10482736755892753"/>
          <c:w val="0.90096521496689419"/>
          <c:h val="0.72757495563647878"/>
        </c:manualLayout>
      </c:layout>
      <c:barChart>
        <c:barDir val="col"/>
        <c:grouping val="clustered"/>
        <c:varyColors val="0"/>
        <c:ser>
          <c:idx val="0"/>
          <c:order val="0"/>
          <c:tx>
            <c:strRef>
              <c:f>Лист1!$B$1</c:f>
              <c:strCache>
                <c:ptCount val="1"/>
                <c:pt idx="0">
                  <c:v>2018</c:v>
                </c:pt>
              </c:strCache>
            </c:strRef>
          </c:tx>
          <c:spPr>
            <a:solidFill>
              <a:schemeClr val="accent2"/>
            </a:solidFill>
            <a:ln>
              <a:noFill/>
            </a:ln>
            <a:effectLst/>
          </c:spPr>
          <c:invertIfNegative val="0"/>
          <c:dLbls>
            <c:dLbl>
              <c:idx val="0"/>
              <c:tx>
                <c:rich>
                  <a:bodyPr/>
                  <a:lstStyle/>
                  <a:p>
                    <a:r>
                      <a:rPr lang="en-US" sz="1600" dirty="0"/>
                      <a:t>18 375</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1DB4-4B32-BA1B-4A8E99EE43A1}"/>
                </c:ext>
              </c:extLst>
            </c:dLbl>
            <c:dLbl>
              <c:idx val="1"/>
              <c:tx>
                <c:rich>
                  <a:bodyPr/>
                  <a:lstStyle/>
                  <a:p>
                    <a:r>
                      <a:rPr lang="en-US" sz="1600" dirty="0"/>
                      <a:t>18 430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1DB4-4B32-BA1B-4A8E99EE43A1}"/>
                </c:ext>
              </c:extLst>
            </c:dLbl>
            <c:dLbl>
              <c:idx val="2"/>
              <c:layout>
                <c:manualLayout>
                  <c:x val="-1.4792822340745566E-2"/>
                  <c:y val="1.1008317884993902E-7"/>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1">
                            <a:lumMod val="75000"/>
                            <a:lumOff val="25000"/>
                          </a:schemeClr>
                        </a:solidFill>
                        <a:latin typeface="+mn-lt"/>
                        <a:ea typeface="+mn-ea"/>
                        <a:cs typeface="+mn-cs"/>
                      </a:defRPr>
                    </a:pPr>
                    <a:r>
                      <a:rPr lang="en-US" sz="1600" dirty="0"/>
                      <a:t>32 836</a:t>
                    </a:r>
                  </a:p>
                </c:rich>
              </c:tx>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lumMod val="75000"/>
                          <a:lumOff val="25000"/>
                        </a:schemeClr>
                      </a:solidFill>
                      <a:latin typeface="+mn-lt"/>
                      <a:ea typeface="+mn-ea"/>
                      <a:cs typeface="+mn-cs"/>
                    </a:defRPr>
                  </a:pPr>
                  <a:endParaRPr lang="LID4096"/>
                </a:p>
              </c:txPr>
              <c:dLblPos val="outEnd"/>
              <c:showLegendKey val="0"/>
              <c:showVal val="1"/>
              <c:showCatName val="0"/>
              <c:showSerName val="0"/>
              <c:showPercent val="0"/>
              <c:showBubbleSize val="0"/>
              <c:extLst>
                <c:ext xmlns:c15="http://schemas.microsoft.com/office/drawing/2012/chart" uri="{CE6537A1-D6FC-4f65-9D91-7224C49458BB}">
                  <c15:layout>
                    <c:manualLayout>
                      <c:w val="7.7588128426651831E-2"/>
                      <c:h val="4.3563436532644058E-2"/>
                    </c:manualLayout>
                  </c15:layout>
                  <c15:showDataLabelsRange val="0"/>
                </c:ext>
                <c:ext xmlns:c16="http://schemas.microsoft.com/office/drawing/2014/chart" uri="{C3380CC4-5D6E-409C-BE32-E72D297353CC}">
                  <c16:uniqueId val="{0000000A-1DB4-4B32-BA1B-4A8E99EE43A1}"/>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LID4096"/>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Лист1!$A$2:$A$4</c:f>
              <c:strCache>
                <c:ptCount val="3"/>
                <c:pt idx="0">
                  <c:v>Чисті страхові премії </c:v>
                </c:pt>
                <c:pt idx="1">
                  <c:v>Зароблені срахові премії</c:v>
                </c:pt>
                <c:pt idx="2">
                  <c:v>Валові страхові премії</c:v>
                </c:pt>
              </c:strCache>
            </c:strRef>
          </c:cat>
          <c:val>
            <c:numRef>
              <c:f>Лист1!$B$2:$B$4</c:f>
              <c:numCache>
                <c:formatCode>#,##0.00</c:formatCode>
                <c:ptCount val="3"/>
                <c:pt idx="0">
                  <c:v>18375</c:v>
                </c:pt>
                <c:pt idx="1">
                  <c:v>18430</c:v>
                </c:pt>
                <c:pt idx="2">
                  <c:v>32836</c:v>
                </c:pt>
              </c:numCache>
            </c:numRef>
          </c:val>
          <c:extLst>
            <c:ext xmlns:c16="http://schemas.microsoft.com/office/drawing/2014/chart" uri="{C3380CC4-5D6E-409C-BE32-E72D297353CC}">
              <c16:uniqueId val="{00000000-C5F2-4BE0-B3A9-5F4AA7617511}"/>
            </c:ext>
          </c:extLst>
        </c:ser>
        <c:ser>
          <c:idx val="1"/>
          <c:order val="1"/>
          <c:tx>
            <c:strRef>
              <c:f>Лист1!$C$1</c:f>
              <c:strCache>
                <c:ptCount val="1"/>
                <c:pt idx="0">
                  <c:v>2019</c:v>
                </c:pt>
              </c:strCache>
            </c:strRef>
          </c:tx>
          <c:spPr>
            <a:solidFill>
              <a:schemeClr val="accent4"/>
            </a:solidFill>
            <a:ln>
              <a:noFill/>
            </a:ln>
            <a:effectLst/>
          </c:spPr>
          <c:invertIfNegative val="0"/>
          <c:dPt>
            <c:idx val="0"/>
            <c:invertIfNegative val="0"/>
            <c:bubble3D val="0"/>
            <c:spPr>
              <a:solidFill>
                <a:schemeClr val="accent4"/>
              </a:solidFill>
              <a:ln>
                <a:noFill/>
              </a:ln>
              <a:effectLst/>
            </c:spPr>
            <c:extLst>
              <c:ext xmlns:c16="http://schemas.microsoft.com/office/drawing/2014/chart" uri="{C3380CC4-5D6E-409C-BE32-E72D297353CC}">
                <c16:uniqueId val="{00000002-C5F2-4BE0-B3A9-5F4AA7617511}"/>
              </c:ext>
            </c:extLst>
          </c:dPt>
          <c:dPt>
            <c:idx val="1"/>
            <c:invertIfNegative val="0"/>
            <c:bubble3D val="0"/>
            <c:spPr>
              <a:solidFill>
                <a:schemeClr val="accent4"/>
              </a:solidFill>
              <a:ln>
                <a:noFill/>
              </a:ln>
              <a:effectLst/>
            </c:spPr>
            <c:extLst>
              <c:ext xmlns:c16="http://schemas.microsoft.com/office/drawing/2014/chart" uri="{C3380CC4-5D6E-409C-BE32-E72D297353CC}">
                <c16:uniqueId val="{00000004-C5F2-4BE0-B3A9-5F4AA7617511}"/>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6-C5F2-4BE0-B3A9-5F4AA7617511}"/>
              </c:ext>
            </c:extLst>
          </c:dPt>
          <c:dLbls>
            <c:dLbl>
              <c:idx val="0"/>
              <c:layout>
                <c:manualLayout>
                  <c:x val="-5.3791888712630105E-3"/>
                  <c:y val="-2.5165014685096059E-2"/>
                </c:manualLayout>
              </c:layout>
              <c:tx>
                <c:rich>
                  <a:bodyPr/>
                  <a:lstStyle/>
                  <a:p>
                    <a:r>
                      <a:rPr lang="en-US" sz="1600" b="1" dirty="0"/>
                      <a:t>21 010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C5F2-4BE0-B3A9-5F4AA7617511}"/>
                </c:ext>
              </c:extLst>
            </c:dLbl>
            <c:dLbl>
              <c:idx val="1"/>
              <c:layout>
                <c:manualLayout>
                  <c:x val="-4.0343916534473379E-3"/>
                  <c:y val="-4.7533916627403666E-2"/>
                </c:manualLayout>
              </c:layout>
              <c:tx>
                <c:rich>
                  <a:bodyPr/>
                  <a:lstStyle/>
                  <a:p>
                    <a:r>
                      <a:rPr lang="en-US" sz="1600" b="1" dirty="0"/>
                      <a:t>20 945</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C5F2-4BE0-B3A9-5F4AA7617511}"/>
                </c:ext>
              </c:extLst>
            </c:dLbl>
            <c:dLbl>
              <c:idx val="2"/>
              <c:tx>
                <c:rich>
                  <a:bodyPr/>
                  <a:lstStyle/>
                  <a:p>
                    <a:r>
                      <a:rPr lang="en-US" sz="1600" b="1" dirty="0"/>
                      <a:t>36037</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C5F2-4BE0-B3A9-5F4AA761751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ID4096"/>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Лист1!$A$2:$A$4</c:f>
              <c:strCache>
                <c:ptCount val="3"/>
                <c:pt idx="0">
                  <c:v>Чисті страхові премії </c:v>
                </c:pt>
                <c:pt idx="1">
                  <c:v>Зароблені срахові премії</c:v>
                </c:pt>
                <c:pt idx="2">
                  <c:v>Валові страхові премії</c:v>
                </c:pt>
              </c:strCache>
            </c:strRef>
          </c:cat>
          <c:val>
            <c:numRef>
              <c:f>Лист1!$C$2:$C$4</c:f>
              <c:numCache>
                <c:formatCode>#,##0.00</c:formatCode>
                <c:ptCount val="3"/>
                <c:pt idx="0">
                  <c:v>21010</c:v>
                </c:pt>
                <c:pt idx="1">
                  <c:v>20945</c:v>
                </c:pt>
                <c:pt idx="2">
                  <c:v>36027</c:v>
                </c:pt>
              </c:numCache>
            </c:numRef>
          </c:val>
          <c:extLst>
            <c:ext xmlns:c16="http://schemas.microsoft.com/office/drawing/2014/chart" uri="{C3380CC4-5D6E-409C-BE32-E72D297353CC}">
              <c16:uniqueId val="{00000007-C5F2-4BE0-B3A9-5F4AA7617511}"/>
            </c:ext>
          </c:extLst>
        </c:ser>
        <c:ser>
          <c:idx val="2"/>
          <c:order val="2"/>
          <c:tx>
            <c:strRef>
              <c:f>Лист1!$D$1</c:f>
              <c:strCache>
                <c:ptCount val="1"/>
                <c:pt idx="0">
                  <c:v>2020</c:v>
                </c:pt>
              </c:strCache>
            </c:strRef>
          </c:tx>
          <c:spPr>
            <a:solidFill>
              <a:schemeClr val="accent6"/>
            </a:solidFill>
            <a:ln>
              <a:noFill/>
            </a:ln>
            <a:effectLst/>
          </c:spPr>
          <c:invertIfNegative val="0"/>
          <c:dLbls>
            <c:dLbl>
              <c:idx val="0"/>
              <c:tx>
                <c:rich>
                  <a:bodyPr/>
                  <a:lstStyle/>
                  <a:p>
                    <a:r>
                      <a:rPr lang="en-US" sz="1600" b="1" dirty="0"/>
                      <a:t>30 364</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1DB4-4B32-BA1B-4A8E99EE43A1}"/>
                </c:ext>
              </c:extLst>
            </c:dLbl>
            <c:dLbl>
              <c:idx val="1"/>
              <c:tx>
                <c:rich>
                  <a:bodyPr/>
                  <a:lstStyle/>
                  <a:p>
                    <a:r>
                      <a:rPr lang="en-US" sz="1600" b="1" dirty="0"/>
                      <a:t>30</a:t>
                    </a:r>
                    <a:r>
                      <a:rPr lang="en-US" sz="1600" b="1" baseline="0" dirty="0"/>
                      <a:t> 246</a:t>
                    </a:r>
                    <a:endParaRPr lang="en-US" sz="1600" b="1" dirty="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1DB4-4B32-BA1B-4A8E99EE43A1}"/>
                </c:ext>
              </c:extLst>
            </c:dLbl>
            <c:dLbl>
              <c:idx val="2"/>
              <c:tx>
                <c:rich>
                  <a:bodyPr/>
                  <a:lstStyle/>
                  <a:p>
                    <a:r>
                      <a:rPr lang="en-US" sz="1600" b="1" dirty="0"/>
                      <a:t>49 586</a:t>
                    </a:r>
                  </a:p>
                </c:rich>
              </c:tx>
              <c:dLblPos val="outEnd"/>
              <c:showLegendKey val="0"/>
              <c:showVal val="1"/>
              <c:showCatName val="0"/>
              <c:showSerName val="0"/>
              <c:showPercent val="0"/>
              <c:showBubbleSize val="0"/>
              <c:extLst>
                <c:ext xmlns:c15="http://schemas.microsoft.com/office/drawing/2012/chart" uri="{CE6537A1-D6FC-4f65-9D91-7224C49458BB}">
                  <c15:layout>
                    <c:manualLayout>
                      <c:w val="7.7897325897204758E-2"/>
                      <c:h val="4.7254305353124818E-2"/>
                    </c:manualLayout>
                  </c15:layout>
                  <c15:showDataLabelsRange val="0"/>
                </c:ext>
                <c:ext xmlns:c16="http://schemas.microsoft.com/office/drawing/2014/chart" uri="{C3380CC4-5D6E-409C-BE32-E72D297353CC}">
                  <c16:uniqueId val="{0000000B-1DB4-4B32-BA1B-4A8E99EE43A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ID4096"/>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Лист1!$A$2:$A$4</c:f>
              <c:strCache>
                <c:ptCount val="3"/>
                <c:pt idx="0">
                  <c:v>Чисті страхові премії </c:v>
                </c:pt>
                <c:pt idx="1">
                  <c:v>Зароблені срахові премії</c:v>
                </c:pt>
                <c:pt idx="2">
                  <c:v>Валові страхові премії</c:v>
                </c:pt>
              </c:strCache>
            </c:strRef>
          </c:cat>
          <c:val>
            <c:numRef>
              <c:f>Лист1!$D$2:$D$4</c:f>
              <c:numCache>
                <c:formatCode>#,##0.00</c:formatCode>
                <c:ptCount val="3"/>
                <c:pt idx="0">
                  <c:v>30364</c:v>
                </c:pt>
                <c:pt idx="1">
                  <c:v>30246</c:v>
                </c:pt>
                <c:pt idx="2">
                  <c:v>49586</c:v>
                </c:pt>
              </c:numCache>
            </c:numRef>
          </c:val>
          <c:extLst>
            <c:ext xmlns:c16="http://schemas.microsoft.com/office/drawing/2014/chart" uri="{C3380CC4-5D6E-409C-BE32-E72D297353CC}">
              <c16:uniqueId val="{00000008-C5F2-4BE0-B3A9-5F4AA7617511}"/>
            </c:ext>
          </c:extLst>
        </c:ser>
        <c:dLbls>
          <c:dLblPos val="outEnd"/>
          <c:showLegendKey val="0"/>
          <c:showVal val="1"/>
          <c:showCatName val="0"/>
          <c:showSerName val="0"/>
          <c:showPercent val="0"/>
          <c:showBubbleSize val="0"/>
        </c:dLbls>
        <c:gapWidth val="219"/>
        <c:overlap val="-27"/>
        <c:axId val="263287736"/>
        <c:axId val="211440704"/>
      </c:barChart>
      <c:catAx>
        <c:axId val="263287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ID4096"/>
          </a:p>
        </c:txPr>
        <c:crossAx val="211440704"/>
        <c:crosses val="autoZero"/>
        <c:auto val="1"/>
        <c:lblAlgn val="ctr"/>
        <c:lblOffset val="100"/>
        <c:noMultiLvlLbl val="0"/>
      </c:catAx>
      <c:valAx>
        <c:axId val="211440704"/>
        <c:scaling>
          <c:orientation val="minMax"/>
          <c:max val="60000"/>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ID4096"/>
          </a:p>
        </c:txPr>
        <c:crossAx val="263287736"/>
        <c:crosses val="autoZero"/>
        <c:crossBetween val="between"/>
      </c:valAx>
      <c:spPr>
        <a:solidFill>
          <a:schemeClr val="bg1"/>
        </a:solid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ID4096"/>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ID4096"/>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uk-UA" dirty="0"/>
              <a:t>Страхові виплати </a:t>
            </a:r>
            <a:r>
              <a:rPr lang="uk-UA" sz="1862" b="0" i="0" u="none" strike="noStrike" baseline="0" dirty="0">
                <a:effectLst/>
              </a:rPr>
              <a:t>2018-2020 рр.,</a:t>
            </a:r>
            <a:r>
              <a:rPr lang="uk-UA" dirty="0"/>
              <a:t> тис. грн.</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ID4096"/>
        </a:p>
      </c:txPr>
    </c:title>
    <c:autoTitleDeleted val="0"/>
    <c:plotArea>
      <c:layout/>
      <c:barChart>
        <c:barDir val="col"/>
        <c:grouping val="clustered"/>
        <c:varyColors val="0"/>
        <c:ser>
          <c:idx val="0"/>
          <c:order val="0"/>
          <c:tx>
            <c:strRef>
              <c:f>Лист1!$B$1</c:f>
              <c:strCache>
                <c:ptCount val="1"/>
                <c:pt idx="0">
                  <c:v>2018</c:v>
                </c:pt>
              </c:strCache>
            </c:strRef>
          </c:tx>
          <c:spPr>
            <a:solidFill>
              <a:schemeClr val="accent1"/>
            </a:solidFill>
            <a:ln>
              <a:noFill/>
            </a:ln>
            <a:effectLst/>
          </c:spPr>
          <c:invertIfNegative val="0"/>
          <c:dLbls>
            <c:dLbl>
              <c:idx val="0"/>
              <c:tx>
                <c:rich>
                  <a:bodyPr/>
                  <a:lstStyle/>
                  <a:p>
                    <a:r>
                      <a:rPr lang="en-US" sz="2000" b="1" dirty="0"/>
                      <a:t>6</a:t>
                    </a:r>
                    <a:r>
                      <a:rPr lang="en-US" sz="2000" b="1" baseline="0" dirty="0"/>
                      <a:t> 722</a:t>
                    </a:r>
                    <a:endParaRPr lang="en-US" sz="2000" b="1" dirty="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06EE-4B20-99F8-BD1D1C5EBA17}"/>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LID4096"/>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Лист1!$B$2</c:f>
              <c:numCache>
                <c:formatCode>General</c:formatCode>
                <c:ptCount val="1"/>
                <c:pt idx="0">
                  <c:v>6722</c:v>
                </c:pt>
              </c:numCache>
            </c:numRef>
          </c:val>
          <c:extLst>
            <c:ext xmlns:c16="http://schemas.microsoft.com/office/drawing/2014/chart" uri="{C3380CC4-5D6E-409C-BE32-E72D297353CC}">
              <c16:uniqueId val="{00000001-06EE-4B20-99F8-BD1D1C5EBA17}"/>
            </c:ext>
          </c:extLst>
        </c:ser>
        <c:ser>
          <c:idx val="1"/>
          <c:order val="1"/>
          <c:tx>
            <c:strRef>
              <c:f>Лист1!$C$1</c:f>
              <c:strCache>
                <c:ptCount val="1"/>
                <c:pt idx="0">
                  <c:v>2019</c:v>
                </c:pt>
              </c:strCache>
            </c:strRef>
          </c:tx>
          <c:spPr>
            <a:solidFill>
              <a:srgbClr val="BE5302"/>
            </a:solidFill>
            <a:ln>
              <a:noFill/>
            </a:ln>
            <a:effectLst/>
          </c:spPr>
          <c:invertIfNegative val="0"/>
          <c:dLbls>
            <c:dLbl>
              <c:idx val="0"/>
              <c:tx>
                <c:rich>
                  <a:bodyPr/>
                  <a:lstStyle/>
                  <a:p>
                    <a:r>
                      <a:rPr lang="en-US" sz="2000" b="1" dirty="0"/>
                      <a:t>6 380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06EE-4B20-99F8-BD1D1C5EBA1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ID4096"/>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Лист1!$C$2</c:f>
              <c:numCache>
                <c:formatCode>General</c:formatCode>
                <c:ptCount val="1"/>
                <c:pt idx="0">
                  <c:v>6380</c:v>
                </c:pt>
              </c:numCache>
            </c:numRef>
          </c:val>
          <c:extLst>
            <c:ext xmlns:c16="http://schemas.microsoft.com/office/drawing/2014/chart" uri="{C3380CC4-5D6E-409C-BE32-E72D297353CC}">
              <c16:uniqueId val="{00000003-06EE-4B20-99F8-BD1D1C5EBA17}"/>
            </c:ext>
          </c:extLst>
        </c:ser>
        <c:ser>
          <c:idx val="2"/>
          <c:order val="2"/>
          <c:tx>
            <c:strRef>
              <c:f>Лист1!$D$1</c:f>
              <c:strCache>
                <c:ptCount val="1"/>
                <c:pt idx="0">
                  <c:v>2020</c:v>
                </c:pt>
              </c:strCache>
            </c:strRef>
          </c:tx>
          <c:spPr>
            <a:solidFill>
              <a:schemeClr val="bg2">
                <a:lumMod val="50000"/>
              </a:schemeClr>
            </a:solidFill>
            <a:ln>
              <a:noFill/>
            </a:ln>
            <a:effectLst/>
          </c:spPr>
          <c:invertIfNegative val="0"/>
          <c:dPt>
            <c:idx val="0"/>
            <c:invertIfNegative val="0"/>
            <c:bubble3D val="0"/>
            <c:spPr>
              <a:solidFill>
                <a:schemeClr val="accent6">
                  <a:lumMod val="75000"/>
                </a:schemeClr>
              </a:solidFill>
              <a:ln>
                <a:noFill/>
              </a:ln>
              <a:effectLst/>
            </c:spPr>
            <c:extLst>
              <c:ext xmlns:c16="http://schemas.microsoft.com/office/drawing/2014/chart" uri="{C3380CC4-5D6E-409C-BE32-E72D297353CC}">
                <c16:uniqueId val="{00000005-06EE-4B20-99F8-BD1D1C5EBA17}"/>
              </c:ext>
            </c:extLst>
          </c:dPt>
          <c:dLbls>
            <c:dLbl>
              <c:idx val="0"/>
              <c:tx>
                <c:rich>
                  <a:bodyPr/>
                  <a:lstStyle/>
                  <a:p>
                    <a:r>
                      <a:rPr lang="en-US" sz="2000" b="1" dirty="0"/>
                      <a:t>7 691</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06EE-4B20-99F8-BD1D1C5EBA1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ID4096"/>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c:f>
              <c:numCache>
                <c:formatCode>General</c:formatCode>
                <c:ptCount val="1"/>
              </c:numCache>
            </c:numRef>
          </c:cat>
          <c:val>
            <c:numRef>
              <c:f>Лист1!$D$2</c:f>
              <c:numCache>
                <c:formatCode>General</c:formatCode>
                <c:ptCount val="1"/>
                <c:pt idx="0">
                  <c:v>7691</c:v>
                </c:pt>
              </c:numCache>
            </c:numRef>
          </c:val>
          <c:extLst>
            <c:ext xmlns:c16="http://schemas.microsoft.com/office/drawing/2014/chart" uri="{C3380CC4-5D6E-409C-BE32-E72D297353CC}">
              <c16:uniqueId val="{00000006-06EE-4B20-99F8-BD1D1C5EBA17}"/>
            </c:ext>
          </c:extLst>
        </c:ser>
        <c:dLbls>
          <c:dLblPos val="outEnd"/>
          <c:showLegendKey val="0"/>
          <c:showVal val="1"/>
          <c:showCatName val="0"/>
          <c:showSerName val="0"/>
          <c:showPercent val="0"/>
          <c:showBubbleSize val="0"/>
        </c:dLbls>
        <c:gapWidth val="219"/>
        <c:overlap val="-27"/>
        <c:axId val="414766152"/>
        <c:axId val="414761560"/>
      </c:barChart>
      <c:catAx>
        <c:axId val="414766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ID4096"/>
          </a:p>
        </c:txPr>
        <c:crossAx val="414761560"/>
        <c:crosses val="autoZero"/>
        <c:auto val="1"/>
        <c:lblAlgn val="ctr"/>
        <c:lblOffset val="100"/>
        <c:noMultiLvlLbl val="0"/>
      </c:catAx>
      <c:valAx>
        <c:axId val="414761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ID4096"/>
          </a:p>
        </c:txPr>
        <c:crossAx val="414766152"/>
        <c:crosses val="autoZero"/>
        <c:crossBetween val="between"/>
      </c:valAx>
      <c:spPr>
        <a:solidFill>
          <a:schemeClr val="bg1"/>
        </a:solidFill>
        <a:ln>
          <a:noFill/>
        </a:ln>
        <a:effectLst/>
      </c:spPr>
    </c:plotArea>
    <c:legend>
      <c:legendPos val="b"/>
      <c:legendEntry>
        <c:idx val="0"/>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LID4096"/>
          </a:p>
        </c:txPr>
      </c:legendEntry>
      <c:legendEntry>
        <c:idx val="1"/>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LID4096"/>
          </a:p>
        </c:txPr>
      </c:legendEntry>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LID4096"/>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ID4096"/>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43171B-96FB-40D5-8F0E-C95F9FEA4407}" type="datetimeFigureOut">
              <a:rPr lang="ru-UA" smtClean="0"/>
              <a:t>04/09/2021</a:t>
            </a:fld>
            <a:endParaRPr lang="ru-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EE999-BC45-4EAB-9440-53522BBDBA20}" type="slidenum">
              <a:rPr lang="ru-UA" smtClean="0"/>
              <a:t>‹#›</a:t>
            </a:fld>
            <a:endParaRPr lang="ru-UA"/>
          </a:p>
        </p:txBody>
      </p:sp>
    </p:spTree>
    <p:extLst>
      <p:ext uri="{BB962C8B-B14F-4D97-AF65-F5344CB8AC3E}">
        <p14:creationId xmlns:p14="http://schemas.microsoft.com/office/powerpoint/2010/main" val="2220691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UA" dirty="0">
              <a:solidFill>
                <a:schemeClr val="accent6"/>
              </a:solidFill>
            </a:endParaRPr>
          </a:p>
        </p:txBody>
      </p:sp>
      <p:sp>
        <p:nvSpPr>
          <p:cNvPr id="4" name="Номер слайда 3"/>
          <p:cNvSpPr>
            <a:spLocks noGrp="1"/>
          </p:cNvSpPr>
          <p:nvPr>
            <p:ph type="sldNum" sz="quarter" idx="5"/>
          </p:nvPr>
        </p:nvSpPr>
        <p:spPr/>
        <p:txBody>
          <a:bodyPr/>
          <a:lstStyle/>
          <a:p>
            <a:fld id="{A83EE999-BC45-4EAB-9440-53522BBDBA20}" type="slidenum">
              <a:rPr lang="ru-UA" smtClean="0"/>
              <a:t>1</a:t>
            </a:fld>
            <a:endParaRPr lang="ru-UA" dirty="0"/>
          </a:p>
        </p:txBody>
      </p:sp>
    </p:spTree>
    <p:extLst>
      <p:ext uri="{BB962C8B-B14F-4D97-AF65-F5344CB8AC3E}">
        <p14:creationId xmlns:p14="http://schemas.microsoft.com/office/powerpoint/2010/main" val="4267181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LID4096" dirty="0"/>
          </a:p>
        </p:txBody>
      </p:sp>
      <p:sp>
        <p:nvSpPr>
          <p:cNvPr id="4" name="Номер слайда 3"/>
          <p:cNvSpPr>
            <a:spLocks noGrp="1"/>
          </p:cNvSpPr>
          <p:nvPr>
            <p:ph type="sldNum" sz="quarter" idx="5"/>
          </p:nvPr>
        </p:nvSpPr>
        <p:spPr/>
        <p:txBody>
          <a:bodyPr/>
          <a:lstStyle/>
          <a:p>
            <a:fld id="{A83EE999-BC45-4EAB-9440-53522BBDBA20}" type="slidenum">
              <a:rPr lang="ru-UA" smtClean="0"/>
              <a:t>13</a:t>
            </a:fld>
            <a:endParaRPr lang="ru-UA"/>
          </a:p>
        </p:txBody>
      </p:sp>
    </p:spTree>
    <p:extLst>
      <p:ext uri="{BB962C8B-B14F-4D97-AF65-F5344CB8AC3E}">
        <p14:creationId xmlns:p14="http://schemas.microsoft.com/office/powerpoint/2010/main" val="546771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UA" dirty="0"/>
          </a:p>
        </p:txBody>
      </p:sp>
      <p:sp>
        <p:nvSpPr>
          <p:cNvPr id="4" name="Номер слайда 3"/>
          <p:cNvSpPr>
            <a:spLocks noGrp="1"/>
          </p:cNvSpPr>
          <p:nvPr>
            <p:ph type="sldNum" sz="quarter" idx="5"/>
          </p:nvPr>
        </p:nvSpPr>
        <p:spPr/>
        <p:txBody>
          <a:bodyPr/>
          <a:lstStyle/>
          <a:p>
            <a:fld id="{A83EE999-BC45-4EAB-9440-53522BBDBA20}" type="slidenum">
              <a:rPr lang="ru-UA" smtClean="0"/>
              <a:t>16</a:t>
            </a:fld>
            <a:endParaRPr lang="ru-UA"/>
          </a:p>
        </p:txBody>
      </p:sp>
    </p:spTree>
    <p:extLst>
      <p:ext uri="{BB962C8B-B14F-4D97-AF65-F5344CB8AC3E}">
        <p14:creationId xmlns:p14="http://schemas.microsoft.com/office/powerpoint/2010/main" val="3000859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LID4096" dirty="0"/>
          </a:p>
        </p:txBody>
      </p:sp>
      <p:sp>
        <p:nvSpPr>
          <p:cNvPr id="4" name="Номер слайда 3"/>
          <p:cNvSpPr>
            <a:spLocks noGrp="1"/>
          </p:cNvSpPr>
          <p:nvPr>
            <p:ph type="sldNum" sz="quarter" idx="5"/>
          </p:nvPr>
        </p:nvSpPr>
        <p:spPr/>
        <p:txBody>
          <a:bodyPr/>
          <a:lstStyle/>
          <a:p>
            <a:fld id="{A83EE999-BC45-4EAB-9440-53522BBDBA20}" type="slidenum">
              <a:rPr lang="ru-UA" smtClean="0"/>
              <a:t>2</a:t>
            </a:fld>
            <a:endParaRPr lang="ru-UA"/>
          </a:p>
        </p:txBody>
      </p:sp>
    </p:spTree>
    <p:extLst>
      <p:ext uri="{BB962C8B-B14F-4D97-AF65-F5344CB8AC3E}">
        <p14:creationId xmlns:p14="http://schemas.microsoft.com/office/powerpoint/2010/main" val="1330697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LID4096" dirty="0"/>
          </a:p>
        </p:txBody>
      </p:sp>
      <p:sp>
        <p:nvSpPr>
          <p:cNvPr id="4" name="Номер слайда 3"/>
          <p:cNvSpPr>
            <a:spLocks noGrp="1"/>
          </p:cNvSpPr>
          <p:nvPr>
            <p:ph type="sldNum" sz="quarter" idx="5"/>
          </p:nvPr>
        </p:nvSpPr>
        <p:spPr/>
        <p:txBody>
          <a:bodyPr/>
          <a:lstStyle/>
          <a:p>
            <a:fld id="{A83EE999-BC45-4EAB-9440-53522BBDBA20}" type="slidenum">
              <a:rPr lang="ru-UA" smtClean="0"/>
              <a:t>3</a:t>
            </a:fld>
            <a:endParaRPr lang="ru-UA"/>
          </a:p>
        </p:txBody>
      </p:sp>
    </p:spTree>
    <p:extLst>
      <p:ext uri="{BB962C8B-B14F-4D97-AF65-F5344CB8AC3E}">
        <p14:creationId xmlns:p14="http://schemas.microsoft.com/office/powerpoint/2010/main" val="37641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LID4096" dirty="0"/>
          </a:p>
        </p:txBody>
      </p:sp>
      <p:sp>
        <p:nvSpPr>
          <p:cNvPr id="4" name="Номер слайда 3"/>
          <p:cNvSpPr>
            <a:spLocks noGrp="1"/>
          </p:cNvSpPr>
          <p:nvPr>
            <p:ph type="sldNum" sz="quarter" idx="5"/>
          </p:nvPr>
        </p:nvSpPr>
        <p:spPr/>
        <p:txBody>
          <a:bodyPr/>
          <a:lstStyle/>
          <a:p>
            <a:fld id="{A83EE999-BC45-4EAB-9440-53522BBDBA20}" type="slidenum">
              <a:rPr lang="ru-UA" smtClean="0"/>
              <a:t>7</a:t>
            </a:fld>
            <a:endParaRPr lang="ru-UA"/>
          </a:p>
        </p:txBody>
      </p:sp>
    </p:spTree>
    <p:extLst>
      <p:ext uri="{BB962C8B-B14F-4D97-AF65-F5344CB8AC3E}">
        <p14:creationId xmlns:p14="http://schemas.microsoft.com/office/powerpoint/2010/main" val="1439631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LID4096" dirty="0"/>
          </a:p>
        </p:txBody>
      </p:sp>
      <p:sp>
        <p:nvSpPr>
          <p:cNvPr id="4" name="Номер слайда 3"/>
          <p:cNvSpPr>
            <a:spLocks noGrp="1"/>
          </p:cNvSpPr>
          <p:nvPr>
            <p:ph type="sldNum" sz="quarter" idx="5"/>
          </p:nvPr>
        </p:nvSpPr>
        <p:spPr/>
        <p:txBody>
          <a:bodyPr/>
          <a:lstStyle/>
          <a:p>
            <a:fld id="{A83EE999-BC45-4EAB-9440-53522BBDBA20}" type="slidenum">
              <a:rPr lang="ru-UA" smtClean="0"/>
              <a:t>8</a:t>
            </a:fld>
            <a:endParaRPr lang="ru-UA"/>
          </a:p>
        </p:txBody>
      </p:sp>
    </p:spTree>
    <p:extLst>
      <p:ext uri="{BB962C8B-B14F-4D97-AF65-F5344CB8AC3E}">
        <p14:creationId xmlns:p14="http://schemas.microsoft.com/office/powerpoint/2010/main" val="3406574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LID4096" dirty="0"/>
          </a:p>
        </p:txBody>
      </p:sp>
      <p:sp>
        <p:nvSpPr>
          <p:cNvPr id="4" name="Номер слайда 3"/>
          <p:cNvSpPr>
            <a:spLocks noGrp="1"/>
          </p:cNvSpPr>
          <p:nvPr>
            <p:ph type="sldNum" sz="quarter" idx="5"/>
          </p:nvPr>
        </p:nvSpPr>
        <p:spPr/>
        <p:txBody>
          <a:bodyPr/>
          <a:lstStyle/>
          <a:p>
            <a:fld id="{A83EE999-BC45-4EAB-9440-53522BBDBA20}" type="slidenum">
              <a:rPr lang="ru-UA" smtClean="0"/>
              <a:t>9</a:t>
            </a:fld>
            <a:endParaRPr lang="ru-UA"/>
          </a:p>
        </p:txBody>
      </p:sp>
    </p:spTree>
    <p:extLst>
      <p:ext uri="{BB962C8B-B14F-4D97-AF65-F5344CB8AC3E}">
        <p14:creationId xmlns:p14="http://schemas.microsoft.com/office/powerpoint/2010/main" val="1249007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LID4096" dirty="0"/>
          </a:p>
        </p:txBody>
      </p:sp>
      <p:sp>
        <p:nvSpPr>
          <p:cNvPr id="4" name="Номер слайда 3"/>
          <p:cNvSpPr>
            <a:spLocks noGrp="1"/>
          </p:cNvSpPr>
          <p:nvPr>
            <p:ph type="sldNum" sz="quarter" idx="5"/>
          </p:nvPr>
        </p:nvSpPr>
        <p:spPr/>
        <p:txBody>
          <a:bodyPr/>
          <a:lstStyle/>
          <a:p>
            <a:fld id="{A83EE999-BC45-4EAB-9440-53522BBDBA20}" type="slidenum">
              <a:rPr lang="ru-UA" smtClean="0"/>
              <a:t>10</a:t>
            </a:fld>
            <a:endParaRPr lang="ru-UA"/>
          </a:p>
        </p:txBody>
      </p:sp>
    </p:spTree>
    <p:extLst>
      <p:ext uri="{BB962C8B-B14F-4D97-AF65-F5344CB8AC3E}">
        <p14:creationId xmlns:p14="http://schemas.microsoft.com/office/powerpoint/2010/main" val="481403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LID4096" dirty="0"/>
          </a:p>
        </p:txBody>
      </p:sp>
      <p:sp>
        <p:nvSpPr>
          <p:cNvPr id="4" name="Номер слайда 3"/>
          <p:cNvSpPr>
            <a:spLocks noGrp="1"/>
          </p:cNvSpPr>
          <p:nvPr>
            <p:ph type="sldNum" sz="quarter" idx="5"/>
          </p:nvPr>
        </p:nvSpPr>
        <p:spPr/>
        <p:txBody>
          <a:bodyPr/>
          <a:lstStyle/>
          <a:p>
            <a:fld id="{A83EE999-BC45-4EAB-9440-53522BBDBA20}" type="slidenum">
              <a:rPr lang="ru-UA" smtClean="0"/>
              <a:t>11</a:t>
            </a:fld>
            <a:endParaRPr lang="ru-UA"/>
          </a:p>
        </p:txBody>
      </p:sp>
    </p:spTree>
    <p:extLst>
      <p:ext uri="{BB962C8B-B14F-4D97-AF65-F5344CB8AC3E}">
        <p14:creationId xmlns:p14="http://schemas.microsoft.com/office/powerpoint/2010/main" val="2958894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LID4096" dirty="0"/>
          </a:p>
        </p:txBody>
      </p:sp>
      <p:sp>
        <p:nvSpPr>
          <p:cNvPr id="4" name="Номер слайда 3"/>
          <p:cNvSpPr>
            <a:spLocks noGrp="1"/>
          </p:cNvSpPr>
          <p:nvPr>
            <p:ph type="sldNum" sz="quarter" idx="5"/>
          </p:nvPr>
        </p:nvSpPr>
        <p:spPr/>
        <p:txBody>
          <a:bodyPr/>
          <a:lstStyle/>
          <a:p>
            <a:fld id="{A83EE999-BC45-4EAB-9440-53522BBDBA20}" type="slidenum">
              <a:rPr lang="ru-UA" smtClean="0"/>
              <a:t>12</a:t>
            </a:fld>
            <a:endParaRPr lang="ru-UA"/>
          </a:p>
        </p:txBody>
      </p:sp>
    </p:spTree>
    <p:extLst>
      <p:ext uri="{BB962C8B-B14F-4D97-AF65-F5344CB8AC3E}">
        <p14:creationId xmlns:p14="http://schemas.microsoft.com/office/powerpoint/2010/main" val="2252030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1D46537-D218-40A8-85B1-E30687148D0F}" type="datetimeFigureOut">
              <a:rPr lang="ru-UA" smtClean="0"/>
              <a:t>04/09/2021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2121030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1D46537-D218-40A8-85B1-E30687148D0F}" type="datetimeFigureOut">
              <a:rPr lang="ru-UA" smtClean="0"/>
              <a:t>04/09/2021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3179702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1D46537-D218-40A8-85B1-E30687148D0F}" type="datetimeFigureOut">
              <a:rPr lang="ru-UA" smtClean="0"/>
              <a:t>04/09/2021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FEF1D4BA-704A-44CB-ADE8-E39ED470A735}" type="slidenum">
              <a:rPr lang="ru-UA" smtClean="0"/>
              <a:t>‹#›</a:t>
            </a:fld>
            <a:endParaRPr lang="ru-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07288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1D46537-D218-40A8-85B1-E30687148D0F}" type="datetimeFigureOut">
              <a:rPr lang="ru-UA" smtClean="0"/>
              <a:t>04/09/2021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21245513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1D46537-D218-40A8-85B1-E30687148D0F}" type="datetimeFigureOut">
              <a:rPr lang="ru-UA" smtClean="0"/>
              <a:t>04/09/2021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FEF1D4BA-704A-44CB-ADE8-E39ED470A735}" type="slidenum">
              <a:rPr lang="ru-UA" smtClean="0"/>
              <a:t>‹#›</a:t>
            </a:fld>
            <a:endParaRPr lang="ru-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79504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1D46537-D218-40A8-85B1-E30687148D0F}" type="datetimeFigureOut">
              <a:rPr lang="ru-UA" smtClean="0"/>
              <a:t>04/09/2021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2691255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1D46537-D218-40A8-85B1-E30687148D0F}" type="datetimeFigureOut">
              <a:rPr lang="ru-UA" smtClean="0"/>
              <a:t>04/09/2021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2300298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1D46537-D218-40A8-85B1-E30687148D0F}" type="datetimeFigureOut">
              <a:rPr lang="ru-UA" smtClean="0"/>
              <a:t>04/09/2021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2916178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1D46537-D218-40A8-85B1-E30687148D0F}" type="datetimeFigureOut">
              <a:rPr lang="ru-UA" smtClean="0"/>
              <a:t>04/09/2021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1577429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1D46537-D218-40A8-85B1-E30687148D0F}" type="datetimeFigureOut">
              <a:rPr lang="ru-UA" smtClean="0"/>
              <a:t>04/09/2021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136837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1D46537-D218-40A8-85B1-E30687148D0F}" type="datetimeFigureOut">
              <a:rPr lang="ru-UA" smtClean="0"/>
              <a:t>04/09/2021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2588910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1D46537-D218-40A8-85B1-E30687148D0F}" type="datetimeFigureOut">
              <a:rPr lang="ru-UA" smtClean="0"/>
              <a:t>04/09/2021</a:t>
            </a:fld>
            <a:endParaRPr lang="ru-UA"/>
          </a:p>
        </p:txBody>
      </p:sp>
      <p:sp>
        <p:nvSpPr>
          <p:cNvPr id="8" name="Footer Placeholder 7"/>
          <p:cNvSpPr>
            <a:spLocks noGrp="1"/>
          </p:cNvSpPr>
          <p:nvPr>
            <p:ph type="ftr" sz="quarter" idx="11"/>
          </p:nvPr>
        </p:nvSpPr>
        <p:spPr/>
        <p:txBody>
          <a:bodyPr/>
          <a:lstStyle/>
          <a:p>
            <a:endParaRPr lang="ru-UA"/>
          </a:p>
        </p:txBody>
      </p:sp>
      <p:sp>
        <p:nvSpPr>
          <p:cNvPr id="9" name="Slide Number Placeholder 8"/>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3283339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1D46537-D218-40A8-85B1-E30687148D0F}" type="datetimeFigureOut">
              <a:rPr lang="ru-UA" smtClean="0"/>
              <a:t>04/09/2021</a:t>
            </a:fld>
            <a:endParaRPr lang="ru-UA"/>
          </a:p>
        </p:txBody>
      </p:sp>
      <p:sp>
        <p:nvSpPr>
          <p:cNvPr id="4" name="Footer Placeholder 3"/>
          <p:cNvSpPr>
            <a:spLocks noGrp="1"/>
          </p:cNvSpPr>
          <p:nvPr>
            <p:ph type="ftr" sz="quarter" idx="11"/>
          </p:nvPr>
        </p:nvSpPr>
        <p:spPr/>
        <p:txBody>
          <a:bodyPr/>
          <a:lstStyle/>
          <a:p>
            <a:endParaRPr lang="ru-UA"/>
          </a:p>
        </p:txBody>
      </p:sp>
      <p:sp>
        <p:nvSpPr>
          <p:cNvPr id="5" name="Slide Number Placeholder 4"/>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1988706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D46537-D218-40A8-85B1-E30687148D0F}" type="datetimeFigureOut">
              <a:rPr lang="ru-UA" smtClean="0"/>
              <a:t>04/09/2021</a:t>
            </a:fld>
            <a:endParaRPr lang="ru-UA"/>
          </a:p>
        </p:txBody>
      </p:sp>
      <p:sp>
        <p:nvSpPr>
          <p:cNvPr id="3" name="Footer Placeholder 2"/>
          <p:cNvSpPr>
            <a:spLocks noGrp="1"/>
          </p:cNvSpPr>
          <p:nvPr>
            <p:ph type="ftr" sz="quarter" idx="11"/>
          </p:nvPr>
        </p:nvSpPr>
        <p:spPr/>
        <p:txBody>
          <a:bodyPr/>
          <a:lstStyle/>
          <a:p>
            <a:endParaRPr lang="ru-UA"/>
          </a:p>
        </p:txBody>
      </p:sp>
      <p:sp>
        <p:nvSpPr>
          <p:cNvPr id="4" name="Slide Number Placeholder 3"/>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1891033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1D46537-D218-40A8-85B1-E30687148D0F}" type="datetimeFigureOut">
              <a:rPr lang="ru-UA" smtClean="0"/>
              <a:t>04/09/2021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4223608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1D46537-D218-40A8-85B1-E30687148D0F}" type="datetimeFigureOut">
              <a:rPr lang="ru-UA" smtClean="0"/>
              <a:t>04/09/2021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FEF1D4BA-704A-44CB-ADE8-E39ED470A735}" type="slidenum">
              <a:rPr lang="ru-UA" smtClean="0"/>
              <a:t>‹#›</a:t>
            </a:fld>
            <a:endParaRPr lang="ru-UA"/>
          </a:p>
        </p:txBody>
      </p:sp>
    </p:spTree>
    <p:extLst>
      <p:ext uri="{BB962C8B-B14F-4D97-AF65-F5344CB8AC3E}">
        <p14:creationId xmlns:p14="http://schemas.microsoft.com/office/powerpoint/2010/main" val="246059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1D46537-D218-40A8-85B1-E30687148D0F}" type="datetimeFigureOut">
              <a:rPr lang="ru-UA" smtClean="0"/>
              <a:t>04/09/2021</a:t>
            </a:fld>
            <a:endParaRPr lang="ru-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EF1D4BA-704A-44CB-ADE8-E39ED470A735}" type="slidenum">
              <a:rPr lang="ru-UA" smtClean="0"/>
              <a:t>‹#›</a:t>
            </a:fld>
            <a:endParaRPr lang="ru-UA"/>
          </a:p>
        </p:txBody>
      </p:sp>
    </p:spTree>
    <p:extLst>
      <p:ext uri="{BB962C8B-B14F-4D97-AF65-F5344CB8AC3E}">
        <p14:creationId xmlns:p14="http://schemas.microsoft.com/office/powerpoint/2010/main" val="2453086252"/>
      </p:ext>
    </p:extLst>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 id="2147483976" r:id="rId12"/>
    <p:sldLayoutId id="2147483977" r:id="rId13"/>
    <p:sldLayoutId id="2147483978" r:id="rId14"/>
    <p:sldLayoutId id="2147483979" r:id="rId15"/>
    <p:sldLayoutId id="214748398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kvorum.kiev.ua/"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png"/></Relationships>
</file>

<file path=ppt/slides/_rels/slide15.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1.png"/><Relationship Id="rId7" Type="http://schemas.openxmlformats.org/officeDocument/2006/relationships/image" Target="../media/image14.jpeg"/><Relationship Id="rId12" Type="http://schemas.openxmlformats.org/officeDocument/2006/relationships/image" Target="../media/image19.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2.png"/><Relationship Id="rId10" Type="http://schemas.openxmlformats.org/officeDocument/2006/relationships/image" Target="../media/image17.jpe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3.gi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AD98FA8-7AB1-4340-B93B-882A9947FB27}"/>
              </a:ext>
            </a:extLst>
          </p:cNvPr>
          <p:cNvSpPr>
            <a:spLocks noGrp="1"/>
          </p:cNvSpPr>
          <p:nvPr>
            <p:ph type="subTitle" idx="1"/>
          </p:nvPr>
        </p:nvSpPr>
        <p:spPr>
          <a:xfrm>
            <a:off x="2659910" y="1800665"/>
            <a:ext cx="6872180" cy="2124220"/>
          </a:xfrm>
        </p:spPr>
        <p:txBody>
          <a:bodyPr>
            <a:normAutofit lnSpcReduction="10000"/>
          </a:bodyPr>
          <a:lstStyle/>
          <a:p>
            <a:endParaRPr lang="uk-UA" dirty="0">
              <a:solidFill>
                <a:srgbClr val="FFFFFF"/>
              </a:solidFill>
            </a:endParaRPr>
          </a:p>
          <a:p>
            <a:r>
              <a:rPr lang="uk-UA" sz="4000" i="1" dirty="0">
                <a:solidFill>
                  <a:srgbClr val="699841"/>
                </a:solidFill>
              </a:rPr>
              <a:t>Прозорість</a:t>
            </a:r>
            <a:r>
              <a:rPr lang="ru-RU" sz="4000" i="1" dirty="0">
                <a:solidFill>
                  <a:srgbClr val="699841"/>
                </a:solidFill>
              </a:rPr>
              <a:t>, </a:t>
            </a:r>
            <a:r>
              <a:rPr lang="uk-UA" sz="4000" i="1" dirty="0">
                <a:solidFill>
                  <a:srgbClr val="699841"/>
                </a:solidFill>
              </a:rPr>
              <a:t>Відповідальність</a:t>
            </a:r>
            <a:r>
              <a:rPr lang="ru-RU" sz="4000" i="1" dirty="0">
                <a:solidFill>
                  <a:srgbClr val="699841"/>
                </a:solidFill>
              </a:rPr>
              <a:t> і Професіоналізм. </a:t>
            </a:r>
            <a:r>
              <a:rPr lang="uk-UA" sz="4000" i="1" dirty="0">
                <a:solidFill>
                  <a:schemeClr val="accent2">
                    <a:lumMod val="75000"/>
                  </a:schemeClr>
                </a:solidFill>
              </a:rPr>
              <a:t> </a:t>
            </a:r>
            <a:endParaRPr lang="ru-UA" sz="4000" i="1" dirty="0">
              <a:solidFill>
                <a:schemeClr val="accent2">
                  <a:lumMod val="75000"/>
                </a:schemeClr>
              </a:solidFill>
            </a:endParaRPr>
          </a:p>
        </p:txBody>
      </p:sp>
      <p:pic>
        <p:nvPicPr>
          <p:cNvPr id="5" name="Рисунок 4">
            <a:extLst>
              <a:ext uri="{FF2B5EF4-FFF2-40B4-BE49-F238E27FC236}">
                <a16:creationId xmlns:a16="http://schemas.microsoft.com/office/drawing/2014/main" id="{D06EB583-8E37-4A27-BA2B-8FC11B3FFD7D}"/>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759655" y="284306"/>
            <a:ext cx="8665699" cy="1516359"/>
          </a:xfrm>
          <a:prstGeom prst="rect">
            <a:avLst/>
          </a:prstGeom>
          <a:noFill/>
        </p:spPr>
      </p:pic>
      <p:sp>
        <p:nvSpPr>
          <p:cNvPr id="4" name="Подзаголовок 2">
            <a:extLst>
              <a:ext uri="{FF2B5EF4-FFF2-40B4-BE49-F238E27FC236}">
                <a16:creationId xmlns:a16="http://schemas.microsoft.com/office/drawing/2014/main" id="{B3350AA1-4CDB-406D-810E-5E8AFE2C9125}"/>
              </a:ext>
            </a:extLst>
          </p:cNvPr>
          <p:cNvSpPr txBox="1">
            <a:spLocks/>
          </p:cNvSpPr>
          <p:nvPr/>
        </p:nvSpPr>
        <p:spPr>
          <a:xfrm>
            <a:off x="-1104164" y="4747986"/>
            <a:ext cx="6872180" cy="1860883"/>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endParaRPr lang="uk-UA" dirty="0">
              <a:solidFill>
                <a:srgbClr val="FFFFFF"/>
              </a:solidFill>
            </a:endParaRPr>
          </a:p>
        </p:txBody>
      </p:sp>
      <p:sp>
        <p:nvSpPr>
          <p:cNvPr id="2" name="Прямоугольник 1">
            <a:extLst>
              <a:ext uri="{FF2B5EF4-FFF2-40B4-BE49-F238E27FC236}">
                <a16:creationId xmlns:a16="http://schemas.microsoft.com/office/drawing/2014/main" id="{BB114E7F-F14F-4831-9516-C2EA623E04CC}"/>
              </a:ext>
            </a:extLst>
          </p:cNvPr>
          <p:cNvSpPr/>
          <p:nvPr/>
        </p:nvSpPr>
        <p:spPr>
          <a:xfrm>
            <a:off x="395375" y="5927363"/>
            <a:ext cx="4884547" cy="646331"/>
          </a:xfrm>
          <a:prstGeom prst="rect">
            <a:avLst/>
          </a:prstGeom>
        </p:spPr>
        <p:txBody>
          <a:bodyPr wrap="square">
            <a:spAutoFit/>
          </a:bodyPr>
          <a:lstStyle/>
          <a:p>
            <a:pPr algn="just">
              <a:spcAft>
                <a:spcPts val="0"/>
              </a:spcAft>
            </a:pPr>
            <a:r>
              <a:rPr lang="uk-UA" dirty="0">
                <a:solidFill>
                  <a:schemeClr val="accent1">
                    <a:lumMod val="50000"/>
                  </a:schemeClr>
                </a:solidFill>
              </a:rPr>
              <a:t>01001, м. Київ, вул. Лютеранська, буд. 3 </a:t>
            </a:r>
          </a:p>
          <a:p>
            <a:pPr algn="just">
              <a:spcAft>
                <a:spcPts val="0"/>
              </a:spcAft>
            </a:pPr>
            <a:r>
              <a:rPr lang="uk-UA" u="sng" dirty="0">
                <a:solidFill>
                  <a:schemeClr val="accent1">
                    <a:lumMod val="50000"/>
                  </a:schemeClr>
                </a:solidFill>
                <a:hlinkClick r:id="rId4">
                  <a:extLst>
                    <a:ext uri="{A12FA001-AC4F-418D-AE19-62706E023703}">
                      <ahyp:hlinkClr xmlns:ahyp="http://schemas.microsoft.com/office/drawing/2018/hyperlinkcolor" val="tx"/>
                    </a:ext>
                  </a:extLst>
                </a:hlinkClick>
              </a:rPr>
              <a:t>www.kvorum.kiev.ua</a:t>
            </a:r>
            <a:endParaRPr lang="ru-UA" u="sng" dirty="0">
              <a:solidFill>
                <a:schemeClr val="accent1">
                  <a:lumMod val="50000"/>
                </a:schemeClr>
              </a:solidFill>
            </a:endParaRPr>
          </a:p>
        </p:txBody>
      </p:sp>
    </p:spTree>
    <p:extLst>
      <p:ext uri="{BB962C8B-B14F-4D97-AF65-F5344CB8AC3E}">
        <p14:creationId xmlns:p14="http://schemas.microsoft.com/office/powerpoint/2010/main" val="3767806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3CEC496-D928-45E5-BB97-5D356874AF75}"/>
              </a:ext>
            </a:extLst>
          </p:cNvPr>
          <p:cNvSpPr>
            <a:spLocks noGrp="1"/>
          </p:cNvSpPr>
          <p:nvPr>
            <p:ph idx="1"/>
          </p:nvPr>
        </p:nvSpPr>
        <p:spPr>
          <a:xfrm>
            <a:off x="314791" y="1123950"/>
            <a:ext cx="9653667" cy="5466763"/>
          </a:xfrm>
        </p:spPr>
        <p:txBody>
          <a:bodyPr>
            <a:normAutofit/>
          </a:bodyPr>
          <a:lstStyle/>
          <a:p>
            <a:pPr marL="0" indent="0" algn="just">
              <a:lnSpc>
                <a:spcPct val="150000"/>
              </a:lnSpc>
              <a:buNone/>
            </a:pPr>
            <a:r>
              <a:rPr lang="uk-UA" sz="2000" i="1" dirty="0"/>
              <a:t>На умовах Агентських договорів «СК КВОРУМ» співпрацює з провідними компаніями страхового ринку України та пропонує актуальні на сьогодні страхові продукти:</a:t>
            </a:r>
          </a:p>
          <a:p>
            <a:pPr algn="just">
              <a:lnSpc>
                <a:spcPct val="150000"/>
              </a:lnSpc>
              <a:buFont typeface="Wingdings" panose="05000000000000000000" pitchFamily="2" charset="2"/>
              <a:buChar char="Ø"/>
            </a:pPr>
            <a:r>
              <a:rPr lang="uk-UA" sz="2000" i="1" dirty="0"/>
              <a:t>Добровільне особисте страхування фізичних осіб  </a:t>
            </a:r>
            <a:r>
              <a:rPr lang="ru-RU" sz="2000" i="1" dirty="0"/>
              <a:t>«COVID</a:t>
            </a:r>
            <a:r>
              <a:rPr lang="en-US" sz="2000" i="1" dirty="0"/>
              <a:t>-19 STOP</a:t>
            </a:r>
            <a:r>
              <a:rPr lang="ru-RU" sz="2000" i="1" dirty="0"/>
              <a:t>»;</a:t>
            </a:r>
            <a:endParaRPr lang="uk-UA" sz="2000" i="1" dirty="0"/>
          </a:p>
          <a:p>
            <a:pPr algn="just">
              <a:lnSpc>
                <a:spcPct val="150000"/>
              </a:lnSpc>
              <a:buFont typeface="Wingdings" panose="05000000000000000000" pitchFamily="2" charset="2"/>
              <a:buChar char="Ø"/>
            </a:pPr>
            <a:r>
              <a:rPr lang="uk-UA" sz="2000" i="1" dirty="0"/>
              <a:t>Обов</a:t>
            </a:r>
            <a:r>
              <a:rPr lang="ru-RU" sz="2000" i="1" dirty="0"/>
              <a:t>’</a:t>
            </a:r>
            <a:r>
              <a:rPr lang="uk-UA" sz="2000" i="1" dirty="0"/>
              <a:t>язкове страхування цивільно-правової відповідальності власників наземних транспортних засобів (ОСЦПВВНТЗ);</a:t>
            </a:r>
          </a:p>
          <a:p>
            <a:pPr algn="just">
              <a:lnSpc>
                <a:spcPct val="150000"/>
              </a:lnSpc>
              <a:buFont typeface="Wingdings" panose="05000000000000000000" pitchFamily="2" charset="2"/>
              <a:buChar char="Ø"/>
            </a:pPr>
            <a:r>
              <a:rPr lang="uk-UA" sz="2000" i="1" dirty="0"/>
              <a:t>Міжнародне обов`язкове страхування цивільно-правової відповідальності  власників наземних  транспортних засобів (Зелена картка»);</a:t>
            </a:r>
          </a:p>
          <a:p>
            <a:pPr algn="just">
              <a:lnSpc>
                <a:spcPct val="150000"/>
              </a:lnSpc>
              <a:buFont typeface="Wingdings" panose="05000000000000000000" pitchFamily="2" charset="2"/>
              <a:buChar char="Ø"/>
            </a:pPr>
            <a:r>
              <a:rPr lang="uk-UA" sz="2000" i="1" dirty="0"/>
              <a:t>Добровільне страхування  подорожуючих за кордоном;</a:t>
            </a:r>
          </a:p>
          <a:p>
            <a:pPr algn="just">
              <a:lnSpc>
                <a:spcPct val="150000"/>
              </a:lnSpc>
              <a:buFont typeface="Wingdings" panose="05000000000000000000" pitchFamily="2" charset="2"/>
              <a:buChar char="Ø"/>
            </a:pPr>
            <a:r>
              <a:rPr lang="ru-RU" sz="2000" i="1" dirty="0"/>
              <a:t>Комплексні програми дорожнього асистансу.</a:t>
            </a:r>
            <a:endParaRPr lang="LID4096" sz="2000" i="1" dirty="0"/>
          </a:p>
        </p:txBody>
      </p:sp>
      <p:pic>
        <p:nvPicPr>
          <p:cNvPr id="4" name="Рисунок 3">
            <a:extLst>
              <a:ext uri="{FF2B5EF4-FFF2-40B4-BE49-F238E27FC236}">
                <a16:creationId xmlns:a16="http://schemas.microsoft.com/office/drawing/2014/main" id="{0D990A8C-3E50-4ED4-975C-B51AB0247AC3}"/>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2278967" y="267287"/>
            <a:ext cx="5500468" cy="624628"/>
          </a:xfrm>
          <a:prstGeom prst="rect">
            <a:avLst/>
          </a:prstGeom>
          <a:noFill/>
        </p:spPr>
      </p:pic>
    </p:spTree>
    <p:extLst>
      <p:ext uri="{BB962C8B-B14F-4D97-AF65-F5344CB8AC3E}">
        <p14:creationId xmlns:p14="http://schemas.microsoft.com/office/powerpoint/2010/main" val="2451446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3A4AF21-EF9C-4D55-A34F-E2FF2C8047D2}"/>
              </a:ext>
            </a:extLst>
          </p:cNvPr>
          <p:cNvSpPr>
            <a:spLocks noGrp="1"/>
          </p:cNvSpPr>
          <p:nvPr>
            <p:ph idx="1"/>
          </p:nvPr>
        </p:nvSpPr>
        <p:spPr>
          <a:xfrm>
            <a:off x="440666" y="1247768"/>
            <a:ext cx="8596668" cy="4886332"/>
          </a:xfrm>
        </p:spPr>
        <p:txBody>
          <a:bodyPr>
            <a:normAutofit fontScale="92500" lnSpcReduction="10000"/>
          </a:bodyPr>
          <a:lstStyle/>
          <a:p>
            <a:pPr marL="0" indent="0" algn="just">
              <a:buNone/>
            </a:pPr>
            <a:endParaRPr lang="uk-UA" sz="2000" i="1" dirty="0"/>
          </a:p>
          <a:p>
            <a:pPr marL="0" indent="0" algn="just">
              <a:buNone/>
            </a:pPr>
            <a:endParaRPr lang="uk-UA" sz="2000" i="1" dirty="0"/>
          </a:p>
          <a:p>
            <a:pPr marL="0" indent="0" algn="just">
              <a:lnSpc>
                <a:spcPct val="150000"/>
              </a:lnSpc>
              <a:buNone/>
            </a:pPr>
            <a:r>
              <a:rPr lang="uk-UA" sz="2400" i="1" dirty="0"/>
              <a:t>На виконання вимог законодавчих актів  України  щодо запобігання та протидії легалізації (відмиванню) доходів, одержаних злочинним шляхом, фінансуванню тероризму та фінансуванню розповсюдження зброї масового знищення «СК«КВОРУМ», як суб'єкт первинного фінансового моніторингу, впровадила автоматизацію всіх процесів здійснення первинного фінансового моніторингу та перевірки клієнтів.</a:t>
            </a:r>
          </a:p>
          <a:p>
            <a:endParaRPr lang="LID4096" dirty="0"/>
          </a:p>
        </p:txBody>
      </p:sp>
      <p:pic>
        <p:nvPicPr>
          <p:cNvPr id="4" name="Рисунок 3">
            <a:extLst>
              <a:ext uri="{FF2B5EF4-FFF2-40B4-BE49-F238E27FC236}">
                <a16:creationId xmlns:a16="http://schemas.microsoft.com/office/drawing/2014/main" id="{A8D66B68-B920-46A2-85F3-1E81773D280C}"/>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2278967" y="267287"/>
            <a:ext cx="5500468" cy="704263"/>
          </a:xfrm>
          <a:prstGeom prst="rect">
            <a:avLst/>
          </a:prstGeom>
          <a:noFill/>
        </p:spPr>
      </p:pic>
    </p:spTree>
    <p:extLst>
      <p:ext uri="{BB962C8B-B14F-4D97-AF65-F5344CB8AC3E}">
        <p14:creationId xmlns:p14="http://schemas.microsoft.com/office/powerpoint/2010/main" val="3747324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8D7288E-3227-4966-AE21-191E06609B54}"/>
              </a:ext>
            </a:extLst>
          </p:cNvPr>
          <p:cNvSpPr>
            <a:spLocks noGrp="1"/>
          </p:cNvSpPr>
          <p:nvPr>
            <p:ph idx="1"/>
          </p:nvPr>
        </p:nvSpPr>
        <p:spPr>
          <a:xfrm>
            <a:off x="576888" y="1657445"/>
            <a:ext cx="8904625" cy="4444606"/>
          </a:xfrm>
        </p:spPr>
        <p:txBody>
          <a:bodyPr>
            <a:normAutofit/>
          </a:bodyPr>
          <a:lstStyle/>
          <a:p>
            <a:pPr marL="0" indent="0" algn="just">
              <a:buNone/>
            </a:pPr>
            <a:r>
              <a:rPr lang="uk-UA" sz="2000" i="1" dirty="0"/>
              <a:t>На виконання ст.12 Закону України «Про захист прав споживачів» Компанія автоматизувала  ознайомлення з умовами договору страхування до початку надання послуг страхування. </a:t>
            </a:r>
            <a:br>
              <a:rPr lang="uk-UA" sz="2000" i="1" dirty="0"/>
            </a:br>
            <a:endParaRPr lang="uk-UA" sz="2000" i="1" dirty="0"/>
          </a:p>
          <a:p>
            <a:pPr marL="0" indent="0" algn="just">
              <a:buNone/>
            </a:pPr>
            <a:r>
              <a:rPr lang="uk-UA" sz="2000" i="1" dirty="0"/>
              <a:t>Для ознайомлення з умовами страхування на веб-сайті Компанії створений особистий кабінет клієнта. Зареєструвавшись в особистому кабінеті, клієнт отримує можливість  ознайомитись з персоналізованою інформацією щодо договору страхування.</a:t>
            </a:r>
          </a:p>
          <a:p>
            <a:pPr marL="0" indent="0" algn="just">
              <a:buNone/>
            </a:pPr>
            <a:r>
              <a:rPr lang="ru-RU" sz="2000" i="1" dirty="0"/>
              <a:t>	</a:t>
            </a:r>
          </a:p>
          <a:p>
            <a:pPr marL="0" indent="0" algn="just">
              <a:buNone/>
            </a:pPr>
            <a:r>
              <a:rPr lang="ru-RU" sz="2000" i="1" dirty="0"/>
              <a:t>Реєстрація в особистому кабінеті дозволяє приєднати клієнта до «Програми лояльності», а у разі настання страхової події оперативно вирішувати питання врегулювання збитків та запропонувати в подальшому індивідуальні умови щодо страхування.</a:t>
            </a:r>
            <a:endParaRPr lang="LID4096" sz="2000" i="1" dirty="0"/>
          </a:p>
        </p:txBody>
      </p:sp>
      <p:pic>
        <p:nvPicPr>
          <p:cNvPr id="4" name="Рисунок 3">
            <a:extLst>
              <a:ext uri="{FF2B5EF4-FFF2-40B4-BE49-F238E27FC236}">
                <a16:creationId xmlns:a16="http://schemas.microsoft.com/office/drawing/2014/main" id="{E2C2382F-8B03-4F3B-ABFD-C05045DD20EC}"/>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2278967" y="350675"/>
            <a:ext cx="5500468" cy="689455"/>
          </a:xfrm>
          <a:prstGeom prst="rect">
            <a:avLst/>
          </a:prstGeom>
          <a:noFill/>
        </p:spPr>
      </p:pic>
    </p:spTree>
    <p:extLst>
      <p:ext uri="{BB962C8B-B14F-4D97-AF65-F5344CB8AC3E}">
        <p14:creationId xmlns:p14="http://schemas.microsoft.com/office/powerpoint/2010/main" val="6875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1AB9DC9D-87DC-4929-8FB3-B821D9EB32E8}"/>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2278967" y="350675"/>
            <a:ext cx="5500468" cy="792325"/>
          </a:xfrm>
          <a:prstGeom prst="rect">
            <a:avLst/>
          </a:prstGeom>
          <a:noFill/>
        </p:spPr>
      </p:pic>
      <p:sp>
        <p:nvSpPr>
          <p:cNvPr id="8" name="Объект 2">
            <a:extLst>
              <a:ext uri="{FF2B5EF4-FFF2-40B4-BE49-F238E27FC236}">
                <a16:creationId xmlns:a16="http://schemas.microsoft.com/office/drawing/2014/main" id="{4E3A9452-736B-4AE1-8BEB-AA3A89149894}"/>
              </a:ext>
            </a:extLst>
          </p:cNvPr>
          <p:cNvSpPr>
            <a:spLocks noGrp="1"/>
          </p:cNvSpPr>
          <p:nvPr>
            <p:ph idx="1"/>
          </p:nvPr>
        </p:nvSpPr>
        <p:spPr>
          <a:xfrm>
            <a:off x="613072" y="1756872"/>
            <a:ext cx="8649325" cy="3880773"/>
          </a:xfrm>
        </p:spPr>
        <p:txBody>
          <a:bodyPr>
            <a:normAutofit fontScale="92500" lnSpcReduction="10000"/>
          </a:bodyPr>
          <a:lstStyle/>
          <a:p>
            <a:pPr marL="0" indent="0" algn="ctr">
              <a:buNone/>
            </a:pPr>
            <a:endParaRPr lang="ru-RU" sz="2200" i="1" dirty="0"/>
          </a:p>
          <a:p>
            <a:pPr marL="0" indent="0" algn="just">
              <a:lnSpc>
                <a:spcPct val="150000"/>
              </a:lnSpc>
              <a:buNone/>
            </a:pPr>
            <a:r>
              <a:rPr lang="uk-UA" sz="2200" i="1" dirty="0"/>
              <a:t>Сподіваємося, що постійні вдосконалення та фінансові показники за роки роботи на страховому ринку України дають нашим клієнтам впевненість у надійності Компанії та гарантують допомогу при настанні страхового випадку.</a:t>
            </a:r>
          </a:p>
          <a:p>
            <a:pPr marL="0" indent="0" algn="ctr">
              <a:lnSpc>
                <a:spcPct val="150000"/>
              </a:lnSpc>
              <a:buNone/>
            </a:pPr>
            <a:r>
              <a:rPr lang="uk-UA" sz="2000" i="1" dirty="0"/>
              <a:t> </a:t>
            </a:r>
          </a:p>
          <a:p>
            <a:pPr marL="0" indent="0" algn="just">
              <a:lnSpc>
                <a:spcPct val="150000"/>
              </a:lnSpc>
              <a:buNone/>
            </a:pPr>
            <a:r>
              <a:rPr lang="uk-UA" sz="2200" i="1" dirty="0"/>
              <a:t>Нашими основними принципами є чесність, толерантність та відкритість.</a:t>
            </a:r>
          </a:p>
          <a:p>
            <a:pPr algn="ctr"/>
            <a:endParaRPr lang="LID4096" dirty="0"/>
          </a:p>
        </p:txBody>
      </p:sp>
    </p:spTree>
    <p:extLst>
      <p:ext uri="{BB962C8B-B14F-4D97-AF65-F5344CB8AC3E}">
        <p14:creationId xmlns:p14="http://schemas.microsoft.com/office/powerpoint/2010/main" val="1431596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8980737-2212-47A8-B1B4-05B4C6AC2A4C}"/>
              </a:ext>
            </a:extLst>
          </p:cNvPr>
          <p:cNvSpPr>
            <a:spLocks noGrp="1"/>
          </p:cNvSpPr>
          <p:nvPr>
            <p:ph idx="1"/>
          </p:nvPr>
        </p:nvSpPr>
        <p:spPr>
          <a:xfrm>
            <a:off x="3235568" y="1437583"/>
            <a:ext cx="3024555" cy="674357"/>
          </a:xfrm>
        </p:spPr>
        <p:txBody>
          <a:bodyPr/>
          <a:lstStyle/>
          <a:p>
            <a:pPr marL="0" indent="0" algn="ctr">
              <a:buNone/>
            </a:pPr>
            <a:r>
              <a:rPr lang="uk-UA" sz="2400" i="1" dirty="0">
                <a:solidFill>
                  <a:srgbClr val="699841"/>
                </a:solidFill>
              </a:rPr>
              <a:t>Наші  партнери:</a:t>
            </a:r>
            <a:endParaRPr lang="ru-UA" sz="2400" i="1" dirty="0">
              <a:solidFill>
                <a:srgbClr val="699841"/>
              </a:solidFill>
            </a:endParaRPr>
          </a:p>
        </p:txBody>
      </p:sp>
      <p:pic>
        <p:nvPicPr>
          <p:cNvPr id="4" name="Рисунок 3">
            <a:extLst>
              <a:ext uri="{FF2B5EF4-FFF2-40B4-BE49-F238E27FC236}">
                <a16:creationId xmlns:a16="http://schemas.microsoft.com/office/drawing/2014/main" id="{686BF65B-AA77-4AEA-A489-37156D865C1D}"/>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2278967" y="366651"/>
            <a:ext cx="5500468" cy="790577"/>
          </a:xfrm>
          <a:prstGeom prst="rect">
            <a:avLst/>
          </a:prstGeom>
          <a:noFill/>
        </p:spPr>
      </p:pic>
      <p:pic>
        <p:nvPicPr>
          <p:cNvPr id="4098" name="Picture 2" descr="Результат пошуку зображень за запитом делівері київ">
            <a:extLst>
              <a:ext uri="{FF2B5EF4-FFF2-40B4-BE49-F238E27FC236}">
                <a16:creationId xmlns:a16="http://schemas.microsoft.com/office/drawing/2014/main" id="{6DC154A5-D1EF-4BB6-8D86-1621C58BA4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1377" y="2450799"/>
            <a:ext cx="2595988" cy="1063024"/>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Результат пошуку зображень за запитом все пробеги&quot;">
            <a:extLst>
              <a:ext uri="{FF2B5EF4-FFF2-40B4-BE49-F238E27FC236}">
                <a16:creationId xmlns:a16="http://schemas.microsoft.com/office/drawing/2014/main" id="{292CA0DF-C02B-4836-82D1-EC524348E7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4604" y="5672882"/>
            <a:ext cx="1831396" cy="674357"/>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Результат пошуку зображень за запитом гарант асістанс">
            <a:extLst>
              <a:ext uri="{FF2B5EF4-FFF2-40B4-BE49-F238E27FC236}">
                <a16:creationId xmlns:a16="http://schemas.microsoft.com/office/drawing/2014/main" id="{8DD7FF56-A687-473B-8CB8-D66E2DFACB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56547" y="2984389"/>
            <a:ext cx="2100134" cy="1063024"/>
          </a:xfrm>
          <a:prstGeom prst="rect">
            <a:avLst/>
          </a:prstGeom>
          <a:noFill/>
          <a:extLst>
            <a:ext uri="{909E8E84-426E-40DD-AFC4-6F175D3DCCD1}">
              <a14:hiddenFill xmlns:a14="http://schemas.microsoft.com/office/drawing/2010/main">
                <a:solidFill>
                  <a:srgbClr val="FFFFFF"/>
                </a:solidFill>
              </a14:hiddenFill>
            </a:ext>
          </a:extLst>
        </p:spPr>
      </p:pic>
      <p:pic>
        <p:nvPicPr>
          <p:cNvPr id="4108" name="Picture 12" descr="Результат пошуку зображень за запитом Мультиекспрес">
            <a:extLst>
              <a:ext uri="{FF2B5EF4-FFF2-40B4-BE49-F238E27FC236}">
                <a16:creationId xmlns:a16="http://schemas.microsoft.com/office/drawing/2014/main" id="{3CFE8777-E11E-4739-8134-00333D5A6E4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5746" y="1774761"/>
            <a:ext cx="2886074" cy="1556629"/>
          </a:xfrm>
          <a:prstGeom prst="rect">
            <a:avLst/>
          </a:prstGeom>
          <a:noFill/>
          <a:extLst>
            <a:ext uri="{909E8E84-426E-40DD-AFC4-6F175D3DCCD1}">
              <a14:hiddenFill xmlns:a14="http://schemas.microsoft.com/office/drawing/2010/main">
                <a:solidFill>
                  <a:srgbClr val="FFFFFF"/>
                </a:solidFill>
              </a14:hiddenFill>
            </a:ext>
          </a:extLst>
        </p:spPr>
      </p:pic>
      <p:pic>
        <p:nvPicPr>
          <p:cNvPr id="4110" name="Picture 14" descr="Результат пошуку зображень за запитом ютико страховая компания">
            <a:extLst>
              <a:ext uri="{FF2B5EF4-FFF2-40B4-BE49-F238E27FC236}">
                <a16:creationId xmlns:a16="http://schemas.microsoft.com/office/drawing/2014/main" id="{7A4CFFF3-6BBD-42EA-B0BE-04058063E0B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842" y="3429000"/>
            <a:ext cx="2180050" cy="106302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Картинки по запросу страховой брокер тбт">
            <a:extLst>
              <a:ext uri="{FF2B5EF4-FFF2-40B4-BE49-F238E27FC236}">
                <a16:creationId xmlns:a16="http://schemas.microsoft.com/office/drawing/2014/main" id="{A13CA3E0-EB03-485B-ADE9-3E94CF36C3A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6946" y="4858049"/>
            <a:ext cx="2180050" cy="140559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Картинки по запросу отп банк">
            <a:extLst>
              <a:ext uri="{FF2B5EF4-FFF2-40B4-BE49-F238E27FC236}">
                <a16:creationId xmlns:a16="http://schemas.microsoft.com/office/drawing/2014/main" id="{68D089FD-6890-4218-98C1-44F7BEFE33C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72077" y="3852683"/>
            <a:ext cx="1994205" cy="116723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hotline.finance/uploads/images/insurance/71d3f2...">
            <a:extLst>
              <a:ext uri="{FF2B5EF4-FFF2-40B4-BE49-F238E27FC236}">
                <a16:creationId xmlns:a16="http://schemas.microsoft.com/office/drawing/2014/main" id="{FB20E828-5E2E-42EB-8D41-57ECA9A1816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38999" y="1854948"/>
            <a:ext cx="1905000" cy="9525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Робота в Інноваційний страховий капітал. Відкриті вакансії — Work.ua">
            <a:extLst>
              <a:ext uri="{FF2B5EF4-FFF2-40B4-BE49-F238E27FC236}">
                <a16:creationId xmlns:a16="http://schemas.microsoft.com/office/drawing/2014/main" id="{794627D5-4BA0-415A-B94A-EF67A841230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26934" y="4505644"/>
            <a:ext cx="2328496" cy="1167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1479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05C9E37-0B3D-443E-ACC2-78BCCB118324}"/>
              </a:ext>
            </a:extLst>
          </p:cNvPr>
          <p:cNvSpPr>
            <a:spLocks noGrp="1"/>
          </p:cNvSpPr>
          <p:nvPr>
            <p:ph idx="1"/>
          </p:nvPr>
        </p:nvSpPr>
        <p:spPr>
          <a:xfrm>
            <a:off x="361548" y="1157228"/>
            <a:ext cx="9653665" cy="5361892"/>
          </a:xfrm>
        </p:spPr>
        <p:txBody>
          <a:bodyPr/>
          <a:lstStyle/>
          <a:p>
            <a:pPr marL="0" indent="0">
              <a:buNone/>
            </a:pPr>
            <a:r>
              <a:rPr lang="uk-UA" sz="2200" i="1" dirty="0"/>
              <a:t>Нашими клієнтами у 2020 році стали понад 336 тисяч фізичних осіб та понад 32 тисячі юридичних осіб серед яких</a:t>
            </a:r>
          </a:p>
          <a:p>
            <a:endParaRPr lang="LID4096" dirty="0"/>
          </a:p>
        </p:txBody>
      </p:sp>
      <p:pic>
        <p:nvPicPr>
          <p:cNvPr id="4" name="Рисунок 3">
            <a:extLst>
              <a:ext uri="{FF2B5EF4-FFF2-40B4-BE49-F238E27FC236}">
                <a16:creationId xmlns:a16="http://schemas.microsoft.com/office/drawing/2014/main" id="{6D981A66-B027-42A0-8B9D-0A0F6FB666D3}"/>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2278967" y="366651"/>
            <a:ext cx="5500468" cy="790577"/>
          </a:xfrm>
          <a:prstGeom prst="rect">
            <a:avLst/>
          </a:prstGeom>
          <a:noFill/>
        </p:spPr>
      </p:pic>
      <p:pic>
        <p:nvPicPr>
          <p:cNvPr id="5" name="Рисунок 4" descr="C:\Users\ESmurova\AppData\Local\Microsoft\Windows\INetCache\Content.MSO\BDC5EC6.tmp">
            <a:extLst>
              <a:ext uri="{FF2B5EF4-FFF2-40B4-BE49-F238E27FC236}">
                <a16:creationId xmlns:a16="http://schemas.microsoft.com/office/drawing/2014/main" id="{C26C42A8-9417-477F-B944-7AA8887A5D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76171" y="2231270"/>
            <a:ext cx="1076325" cy="1076325"/>
          </a:xfrm>
          <a:prstGeom prst="rect">
            <a:avLst/>
          </a:prstGeom>
          <a:noFill/>
          <a:ln>
            <a:noFill/>
          </a:ln>
        </p:spPr>
      </p:pic>
      <p:pic>
        <p:nvPicPr>
          <p:cNvPr id="6" name="Рисунок 5" descr="C:\Users\ESmurova\AppData\Local\Microsoft\Windows\INetCache\Content.MSO\CCC10E0E.tmp">
            <a:extLst>
              <a:ext uri="{FF2B5EF4-FFF2-40B4-BE49-F238E27FC236}">
                <a16:creationId xmlns:a16="http://schemas.microsoft.com/office/drawing/2014/main" id="{2EC0FE3F-132C-4B7D-BC7B-3153C62282D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87930" y="3654573"/>
            <a:ext cx="1891037" cy="923925"/>
          </a:xfrm>
          <a:prstGeom prst="rect">
            <a:avLst/>
          </a:prstGeom>
          <a:noFill/>
          <a:ln>
            <a:noFill/>
          </a:ln>
        </p:spPr>
      </p:pic>
      <p:pic>
        <p:nvPicPr>
          <p:cNvPr id="7" name="Рисунок 6" descr="Интернет-магазин teploceramic.ua">
            <a:extLst>
              <a:ext uri="{FF2B5EF4-FFF2-40B4-BE49-F238E27FC236}">
                <a16:creationId xmlns:a16="http://schemas.microsoft.com/office/drawing/2014/main" id="{41E22464-6749-4D51-ABFC-392A69F423AC}"/>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099085" y="2404248"/>
            <a:ext cx="3177454" cy="410303"/>
          </a:xfrm>
          <a:prstGeom prst="rect">
            <a:avLst/>
          </a:prstGeom>
          <a:noFill/>
          <a:ln>
            <a:noFill/>
          </a:ln>
        </p:spPr>
      </p:pic>
      <p:pic>
        <p:nvPicPr>
          <p:cNvPr id="8" name="Рисунок 7" descr="C:\Users\ESmurova\AppData\Local\Microsoft\Windows\INetCache\Content.MSO\124AF179.tmp">
            <a:extLst>
              <a:ext uri="{FF2B5EF4-FFF2-40B4-BE49-F238E27FC236}">
                <a16:creationId xmlns:a16="http://schemas.microsoft.com/office/drawing/2014/main" id="{E1375124-CE4C-4419-B07C-314D5A13C80F}"/>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8176398" y="1962507"/>
            <a:ext cx="1513772" cy="1471553"/>
          </a:xfrm>
          <a:prstGeom prst="rect">
            <a:avLst/>
          </a:prstGeom>
          <a:noFill/>
          <a:ln>
            <a:noFill/>
          </a:ln>
        </p:spPr>
      </p:pic>
      <p:pic>
        <p:nvPicPr>
          <p:cNvPr id="9" name="Рисунок 8" descr="C:\Users\ESmurova\AppData\Local\Microsoft\Windows\INetCache\Content.MSO\2622C1D5.tmp">
            <a:extLst>
              <a:ext uri="{FF2B5EF4-FFF2-40B4-BE49-F238E27FC236}">
                <a16:creationId xmlns:a16="http://schemas.microsoft.com/office/drawing/2014/main" id="{923B9508-246B-4AEE-9DC9-EBCD01FD9DC3}"/>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3367330" y="4878401"/>
            <a:ext cx="2743200" cy="1383426"/>
          </a:xfrm>
          <a:prstGeom prst="rect">
            <a:avLst/>
          </a:prstGeom>
          <a:noFill/>
          <a:ln>
            <a:noFill/>
          </a:ln>
        </p:spPr>
      </p:pic>
      <p:pic>
        <p:nvPicPr>
          <p:cNvPr id="10" name="Рисунок 9" descr="C:\Users\ESmurova\AppData\Local\Microsoft\Windows\INetCache\Content.MSO\FABEA7F5.tmp">
            <a:extLst>
              <a:ext uri="{FF2B5EF4-FFF2-40B4-BE49-F238E27FC236}">
                <a16:creationId xmlns:a16="http://schemas.microsoft.com/office/drawing/2014/main" id="{4E7038DB-2354-46CA-8890-8111187844AC}"/>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7659514" y="4878401"/>
            <a:ext cx="1807878" cy="952500"/>
          </a:xfrm>
          <a:prstGeom prst="rect">
            <a:avLst/>
          </a:prstGeom>
          <a:noFill/>
          <a:ln>
            <a:noFill/>
          </a:ln>
        </p:spPr>
      </p:pic>
      <p:pic>
        <p:nvPicPr>
          <p:cNvPr id="11" name="Рисунок 10" descr="C:\Users\ESmurova\AppData\Local\Microsoft\Windows\INetCache\Content.MSO\30E27D0A.tmp">
            <a:extLst>
              <a:ext uri="{FF2B5EF4-FFF2-40B4-BE49-F238E27FC236}">
                <a16:creationId xmlns:a16="http://schemas.microsoft.com/office/drawing/2014/main" id="{9FD82565-FA0E-43B6-B16F-0652074FEA17}"/>
              </a:ext>
            </a:extLst>
          </p:cNvPr>
          <p:cNvPicPr/>
          <p:nvPr/>
        </p:nvPicPr>
        <p:blipFill>
          <a:blip r:embed="rId10">
            <a:extLst>
              <a:ext uri="{28A0092B-C50C-407E-A947-70E740481C1C}">
                <a14:useLocalDpi xmlns:a14="http://schemas.microsoft.com/office/drawing/2010/main" val="0"/>
              </a:ext>
            </a:extLst>
          </a:blip>
          <a:srcRect/>
          <a:stretch>
            <a:fillRect/>
          </a:stretch>
        </p:blipFill>
        <p:spPr bwMode="auto">
          <a:xfrm>
            <a:off x="8400870" y="3274292"/>
            <a:ext cx="1640725" cy="1516907"/>
          </a:xfrm>
          <a:prstGeom prst="rect">
            <a:avLst/>
          </a:prstGeom>
          <a:noFill/>
          <a:ln>
            <a:noFill/>
          </a:ln>
        </p:spPr>
      </p:pic>
      <p:pic>
        <p:nvPicPr>
          <p:cNvPr id="12" name="Рисунок 11" descr="C:\Users\ESmurova\AppData\Local\Microsoft\Windows\INetCache\Content.MSO\51AFA09C.tmp">
            <a:extLst>
              <a:ext uri="{FF2B5EF4-FFF2-40B4-BE49-F238E27FC236}">
                <a16:creationId xmlns:a16="http://schemas.microsoft.com/office/drawing/2014/main" id="{301A30C9-E50C-41BD-9A34-85C31D47BFB7}"/>
              </a:ext>
            </a:extLst>
          </p:cNvPr>
          <p:cNvPicPr/>
          <p:nvPr/>
        </p:nvPicPr>
        <p:blipFill>
          <a:blip r:embed="rId11">
            <a:extLst>
              <a:ext uri="{28A0092B-C50C-407E-A947-70E740481C1C}">
                <a14:useLocalDpi xmlns:a14="http://schemas.microsoft.com/office/drawing/2010/main" val="0"/>
              </a:ext>
            </a:extLst>
          </a:blip>
          <a:srcRect/>
          <a:stretch>
            <a:fillRect/>
          </a:stretch>
        </p:blipFill>
        <p:spPr bwMode="auto">
          <a:xfrm>
            <a:off x="3367330" y="3786460"/>
            <a:ext cx="2297430" cy="638175"/>
          </a:xfrm>
          <a:prstGeom prst="rect">
            <a:avLst/>
          </a:prstGeom>
          <a:noFill/>
          <a:ln>
            <a:noFill/>
          </a:ln>
        </p:spPr>
      </p:pic>
      <p:pic>
        <p:nvPicPr>
          <p:cNvPr id="13" name="Рисунок 12" descr="C:\Users\ESmurova\AppData\Local\Microsoft\Windows\INetCache\Content.MSO\BB945D74.tmp">
            <a:extLst>
              <a:ext uri="{FF2B5EF4-FFF2-40B4-BE49-F238E27FC236}">
                <a16:creationId xmlns:a16="http://schemas.microsoft.com/office/drawing/2014/main" id="{B4A7800A-89EC-4AF4-8215-D7696FA366C7}"/>
              </a:ext>
            </a:extLst>
          </p:cNvPr>
          <p:cNvPicPr/>
          <p:nvPr/>
        </p:nvPicPr>
        <p:blipFill>
          <a:blip r:embed="rId12">
            <a:extLst>
              <a:ext uri="{28A0092B-C50C-407E-A947-70E740481C1C}">
                <a14:useLocalDpi xmlns:a14="http://schemas.microsoft.com/office/drawing/2010/main" val="0"/>
              </a:ext>
            </a:extLst>
          </a:blip>
          <a:srcRect/>
          <a:stretch>
            <a:fillRect/>
          </a:stretch>
        </p:blipFill>
        <p:spPr bwMode="auto">
          <a:xfrm>
            <a:off x="476171" y="5407468"/>
            <a:ext cx="2324100" cy="925143"/>
          </a:xfrm>
          <a:prstGeom prst="rect">
            <a:avLst/>
          </a:prstGeom>
          <a:noFill/>
          <a:ln>
            <a:noFill/>
          </a:ln>
        </p:spPr>
      </p:pic>
      <p:pic>
        <p:nvPicPr>
          <p:cNvPr id="14" name="Рисунок 13" descr="C:\Users\ESmurova\AppData\Local\Microsoft\Windows\INetCache\Content.MSO\E3D2E0DE.tmp">
            <a:extLst>
              <a:ext uri="{FF2B5EF4-FFF2-40B4-BE49-F238E27FC236}">
                <a16:creationId xmlns:a16="http://schemas.microsoft.com/office/drawing/2014/main" id="{DE48DD5C-C7EA-4C36-AB82-1764EA9F61B4}"/>
              </a:ext>
            </a:extLst>
          </p:cNvPr>
          <p:cNvPicPr/>
          <p:nvPr/>
        </p:nvPicPr>
        <p:blipFill>
          <a:blip r:embed="rId13">
            <a:extLst>
              <a:ext uri="{28A0092B-C50C-407E-A947-70E740481C1C}">
                <a14:useLocalDpi xmlns:a14="http://schemas.microsoft.com/office/drawing/2010/main" val="0"/>
              </a:ext>
            </a:extLst>
          </a:blip>
          <a:srcRect/>
          <a:stretch>
            <a:fillRect/>
          </a:stretch>
        </p:blipFill>
        <p:spPr bwMode="auto">
          <a:xfrm>
            <a:off x="6096000" y="5755094"/>
            <a:ext cx="3055035" cy="915719"/>
          </a:xfrm>
          <a:prstGeom prst="rect">
            <a:avLst/>
          </a:prstGeom>
          <a:noFill/>
          <a:ln>
            <a:noFill/>
          </a:ln>
        </p:spPr>
      </p:pic>
      <p:pic>
        <p:nvPicPr>
          <p:cNvPr id="15" name="Рисунок 14" descr="C:\Users\ESmurova\AppData\Local\Microsoft\Windows\INetCache\Content.MSO\B3D24AEF.tmp">
            <a:extLst>
              <a:ext uri="{FF2B5EF4-FFF2-40B4-BE49-F238E27FC236}">
                <a16:creationId xmlns:a16="http://schemas.microsoft.com/office/drawing/2014/main" id="{769880FA-B0F7-4ED8-A517-9B4F79D24D2D}"/>
              </a:ext>
            </a:extLst>
          </p:cNvPr>
          <p:cNvPicPr/>
          <p:nvPr/>
        </p:nvPicPr>
        <p:blipFill>
          <a:blip r:embed="rId14">
            <a:extLst>
              <a:ext uri="{28A0092B-C50C-407E-A947-70E740481C1C}">
                <a14:useLocalDpi xmlns:a14="http://schemas.microsoft.com/office/drawing/2010/main" val="0"/>
              </a:ext>
            </a:extLst>
          </a:blip>
          <a:srcRect/>
          <a:stretch>
            <a:fillRect/>
          </a:stretch>
        </p:blipFill>
        <p:spPr bwMode="auto">
          <a:xfrm>
            <a:off x="5804433" y="2364441"/>
            <a:ext cx="2222059" cy="781672"/>
          </a:xfrm>
          <a:prstGeom prst="rect">
            <a:avLst/>
          </a:prstGeom>
          <a:noFill/>
          <a:ln>
            <a:noFill/>
          </a:ln>
        </p:spPr>
      </p:pic>
      <p:pic>
        <p:nvPicPr>
          <p:cNvPr id="16" name="Рисунок 15" descr="C:\Users\ESmurova\AppData\Local\Microsoft\Windows\INetCache\Content.MSO\1640653A.tmp">
            <a:extLst>
              <a:ext uri="{FF2B5EF4-FFF2-40B4-BE49-F238E27FC236}">
                <a16:creationId xmlns:a16="http://schemas.microsoft.com/office/drawing/2014/main" id="{7FEAE076-FD33-446B-9EE0-6897F4B11BA7}"/>
              </a:ext>
            </a:extLst>
          </p:cNvPr>
          <p:cNvPicPr/>
          <p:nvPr/>
        </p:nvPicPr>
        <p:blipFill>
          <a:blip r:embed="rId15">
            <a:extLst>
              <a:ext uri="{28A0092B-C50C-407E-A947-70E740481C1C}">
                <a14:useLocalDpi xmlns:a14="http://schemas.microsoft.com/office/drawing/2010/main" val="0"/>
              </a:ext>
            </a:extLst>
          </a:blip>
          <a:srcRect/>
          <a:stretch>
            <a:fillRect/>
          </a:stretch>
        </p:blipFill>
        <p:spPr bwMode="auto">
          <a:xfrm>
            <a:off x="6289970" y="3525553"/>
            <a:ext cx="1640725" cy="923925"/>
          </a:xfrm>
          <a:prstGeom prst="rect">
            <a:avLst/>
          </a:prstGeom>
          <a:noFill/>
          <a:ln>
            <a:noFill/>
          </a:ln>
        </p:spPr>
      </p:pic>
    </p:spTree>
    <p:extLst>
      <p:ext uri="{BB962C8B-B14F-4D97-AF65-F5344CB8AC3E}">
        <p14:creationId xmlns:p14="http://schemas.microsoft.com/office/powerpoint/2010/main" val="4178804882"/>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A61547-2555-4DE2-A37F-A53E549174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C2447E0-8F0D-479C-94E4-82BC8EB68C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1F943397-DCDD-44CB-BBA9-9510B7698DD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E2630ADC-31DB-4C48-AC4A-DAAE5A7B8E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CA5C44E-F54E-47E0-8989-4D8686B33C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FF54E15E-830B-4375-A239-4C51954DEA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CB37E322-FF7E-4872-BD6B-50A48CBEA5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710D0C1E-D2F8-45B2-AE14-1AC8E976F7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3216331B-17D0-4167-ABD2-B2198058C2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53A7A96-3806-4BB3-91DE-6EED48AC78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8C2B86C-EE71-466E-8991-503F9C9C1B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21" name="Рисунок 20">
            <a:extLst>
              <a:ext uri="{FF2B5EF4-FFF2-40B4-BE49-F238E27FC236}">
                <a16:creationId xmlns:a16="http://schemas.microsoft.com/office/drawing/2014/main" id="{44A3ECB3-38C0-4FE4-8BC5-DE7DE58D5E5C}"/>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2278967" y="267287"/>
            <a:ext cx="5500468" cy="759656"/>
          </a:xfrm>
          <a:prstGeom prst="rect">
            <a:avLst/>
          </a:prstGeom>
          <a:noFill/>
        </p:spPr>
      </p:pic>
      <p:sp>
        <p:nvSpPr>
          <p:cNvPr id="22" name="Прямоугольник 4">
            <a:extLst>
              <a:ext uri="{FF2B5EF4-FFF2-40B4-BE49-F238E27FC236}">
                <a16:creationId xmlns:a16="http://schemas.microsoft.com/office/drawing/2014/main" id="{C9AE4834-049E-4D7D-AC70-C35F0B871055}"/>
              </a:ext>
            </a:extLst>
          </p:cNvPr>
          <p:cNvSpPr>
            <a:spLocks noChangeArrowheads="1"/>
          </p:cNvSpPr>
          <p:nvPr/>
        </p:nvSpPr>
        <p:spPr bwMode="auto">
          <a:xfrm>
            <a:off x="476250" y="1180253"/>
            <a:ext cx="10419305" cy="4192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lnSpc>
                <a:spcPct val="115000"/>
              </a:lnSpc>
              <a:spcBef>
                <a:spcPts val="400"/>
              </a:spcBef>
              <a:buClr>
                <a:srgbClr val="000000"/>
              </a:buClr>
              <a:buSzPct val="91666"/>
              <a:defRPr/>
            </a:pPr>
            <a:r>
              <a:rPr lang="ru-RU" altLang="ru-RU" sz="2400" b="1" i="1" dirty="0">
                <a:solidFill>
                  <a:srgbClr val="699841"/>
                </a:solidFill>
                <a:latin typeface="+mn-lt"/>
              </a:rPr>
              <a:t>ТДВ </a:t>
            </a:r>
            <a:r>
              <a:rPr lang="uk-UA" altLang="ru-RU" sz="2400" b="1" i="1" dirty="0">
                <a:solidFill>
                  <a:srgbClr val="699841"/>
                </a:solidFill>
                <a:latin typeface="+mn-lt"/>
              </a:rPr>
              <a:t>«СТРАХОВА КОМПАНІЯ «КВОРУМ»</a:t>
            </a:r>
            <a:endParaRPr lang="uk-UA" sz="2400" b="1" i="1" dirty="0">
              <a:sym typeface="Verdana"/>
            </a:endParaRPr>
          </a:p>
          <a:p>
            <a:pPr lvl="0">
              <a:lnSpc>
                <a:spcPct val="115000"/>
              </a:lnSpc>
              <a:spcBef>
                <a:spcPts val="400"/>
              </a:spcBef>
              <a:buClr>
                <a:srgbClr val="000000"/>
              </a:buClr>
              <a:buSzPct val="91666"/>
              <a:defRPr/>
            </a:pPr>
            <a:endParaRPr lang="uk-UA" sz="2400" b="1" i="1" dirty="0">
              <a:sym typeface="Verdana"/>
            </a:endParaRPr>
          </a:p>
          <a:p>
            <a:pPr lvl="0">
              <a:lnSpc>
                <a:spcPct val="115000"/>
              </a:lnSpc>
              <a:spcBef>
                <a:spcPts val="400"/>
              </a:spcBef>
              <a:buClr>
                <a:srgbClr val="000000"/>
              </a:buClr>
              <a:buSzPct val="91666"/>
              <a:defRPr/>
            </a:pPr>
            <a:r>
              <a:rPr lang="uk-UA" sz="2400" b="1" i="1" dirty="0">
                <a:sym typeface="Verdana"/>
              </a:rPr>
              <a:t>Код ЄДРПОУ:                 </a:t>
            </a:r>
            <a:r>
              <a:rPr lang="uk-UA" sz="2400" b="1" i="1" dirty="0">
                <a:solidFill>
                  <a:srgbClr val="699841"/>
                </a:solidFill>
                <a:sym typeface="Verdana"/>
              </a:rPr>
              <a:t>38730427</a:t>
            </a:r>
          </a:p>
          <a:p>
            <a:pPr lvl="0">
              <a:lnSpc>
                <a:spcPct val="115000"/>
              </a:lnSpc>
              <a:spcBef>
                <a:spcPts val="400"/>
              </a:spcBef>
              <a:buClr>
                <a:srgbClr val="000000"/>
              </a:buClr>
              <a:buSzPct val="91666"/>
              <a:defRPr/>
            </a:pPr>
            <a:r>
              <a:rPr lang="uk-UA" sz="2400" b="1" i="1" dirty="0">
                <a:sym typeface="Verdana"/>
              </a:rPr>
              <a:t>Юридична адреса: </a:t>
            </a:r>
            <a:r>
              <a:rPr lang="uk-UA" sz="2400" b="1" i="1" dirty="0">
                <a:solidFill>
                  <a:srgbClr val="699841"/>
                </a:solidFill>
                <a:sym typeface="Verdana"/>
              </a:rPr>
              <a:t>01001, Україна, м. Київ, вул. Лютеранська,3</a:t>
            </a:r>
          </a:p>
          <a:p>
            <a:pPr lvl="0">
              <a:lnSpc>
                <a:spcPct val="115000"/>
              </a:lnSpc>
              <a:spcBef>
                <a:spcPts val="400"/>
              </a:spcBef>
              <a:buClr>
                <a:srgbClr val="000000"/>
              </a:buClr>
              <a:buSzPct val="91666"/>
              <a:defRPr/>
            </a:pPr>
            <a:r>
              <a:rPr lang="uk-UA" sz="2400" b="1" i="1" dirty="0">
                <a:sym typeface="Verdana"/>
              </a:rPr>
              <a:t>Телефон/факс :           </a:t>
            </a:r>
            <a:r>
              <a:rPr lang="uk-UA" sz="2400" b="1" i="1" dirty="0">
                <a:solidFill>
                  <a:srgbClr val="699841"/>
                </a:solidFill>
                <a:sym typeface="Verdana"/>
              </a:rPr>
              <a:t>+38 044 270 65 30/ </a:t>
            </a:r>
            <a:r>
              <a:rPr lang="ru-UA" sz="2400" b="1" i="1" dirty="0">
                <a:solidFill>
                  <a:srgbClr val="699841"/>
                </a:solidFill>
              </a:rPr>
              <a:t>067-57-57-347</a:t>
            </a:r>
            <a:r>
              <a:rPr lang="uk-UA" sz="2400" b="1" i="1" dirty="0">
                <a:solidFill>
                  <a:srgbClr val="699841"/>
                </a:solidFill>
                <a:sym typeface="Verdana"/>
              </a:rPr>
              <a:t>  </a:t>
            </a:r>
          </a:p>
          <a:p>
            <a:pPr lvl="0">
              <a:lnSpc>
                <a:spcPct val="115000"/>
              </a:lnSpc>
              <a:spcBef>
                <a:spcPts val="400"/>
              </a:spcBef>
              <a:buClr>
                <a:srgbClr val="000000"/>
              </a:buClr>
              <a:buSzPct val="91666"/>
              <a:defRPr/>
            </a:pPr>
            <a:r>
              <a:rPr lang="uk-UA" sz="2400" b="1" i="1" dirty="0">
                <a:sym typeface="Verdana"/>
              </a:rPr>
              <a:t>Електронна пошта:</a:t>
            </a:r>
            <a:r>
              <a:rPr lang="uk-UA" sz="2400" b="1" i="1" dirty="0">
                <a:solidFill>
                  <a:srgbClr val="699841"/>
                </a:solidFill>
                <a:sym typeface="Verdana"/>
              </a:rPr>
              <a:t>   </a:t>
            </a:r>
            <a:r>
              <a:rPr lang="uk-UA" sz="2400" b="1" i="1" dirty="0">
                <a:solidFill>
                  <a:srgbClr val="699841"/>
                </a:solidFill>
              </a:rPr>
              <a:t>office@kvorum.kiev.ua</a:t>
            </a:r>
            <a:endParaRPr lang="uk-UA" sz="2400" b="1" i="1" dirty="0">
              <a:solidFill>
                <a:srgbClr val="699841"/>
              </a:solidFill>
              <a:sym typeface="Verdana"/>
            </a:endParaRPr>
          </a:p>
          <a:p>
            <a:pPr lvl="0">
              <a:lnSpc>
                <a:spcPct val="115000"/>
              </a:lnSpc>
              <a:spcBef>
                <a:spcPts val="400"/>
              </a:spcBef>
              <a:buClr>
                <a:srgbClr val="000000"/>
              </a:buClr>
              <a:buSzPct val="91666"/>
              <a:defRPr/>
            </a:pPr>
            <a:r>
              <a:rPr lang="uk-UA" sz="2400" b="1" i="1" dirty="0">
                <a:sym typeface="Verdana"/>
              </a:rPr>
              <a:t>WEB-сайт:                  </a:t>
            </a:r>
            <a:r>
              <a:rPr lang="en-US" sz="2400" b="1" i="1" dirty="0">
                <a:solidFill>
                  <a:srgbClr val="699841"/>
                </a:solidFill>
              </a:rPr>
              <a:t>www.kvorum.kiev.ua</a:t>
            </a:r>
            <a:endParaRPr lang="ru-RU" altLang="ru-RU" sz="2400" dirty="0">
              <a:solidFill>
                <a:schemeClr val="tx1">
                  <a:lumMod val="65000"/>
                  <a:lumOff val="35000"/>
                </a:schemeClr>
              </a:solidFill>
              <a:cs typeface="Arial" panose="020B0604020202020204" pitchFamily="34" charset="0"/>
            </a:endParaRPr>
          </a:p>
          <a:p>
            <a:pPr lvl="0" eaLnBrk="1" fontAlgn="auto" hangingPunct="1">
              <a:lnSpc>
                <a:spcPct val="115000"/>
              </a:lnSpc>
              <a:spcBef>
                <a:spcPts val="400"/>
              </a:spcBef>
              <a:spcAft>
                <a:spcPts val="0"/>
              </a:spcAft>
              <a:buClr>
                <a:srgbClr val="000000"/>
              </a:buClr>
              <a:buSzPct val="91666"/>
              <a:defRPr/>
            </a:pPr>
            <a:endParaRPr lang="uk-UA" sz="2400" b="1" i="1" dirty="0">
              <a:solidFill>
                <a:srgbClr val="699841"/>
              </a:solidFill>
              <a:latin typeface="+mn-lt"/>
              <a:sym typeface="Verdana"/>
            </a:endParaRPr>
          </a:p>
          <a:p>
            <a:pPr lvl="0" eaLnBrk="1" fontAlgn="auto" hangingPunct="1">
              <a:lnSpc>
                <a:spcPct val="115000"/>
              </a:lnSpc>
              <a:spcBef>
                <a:spcPts val="400"/>
              </a:spcBef>
              <a:spcAft>
                <a:spcPts val="0"/>
              </a:spcAft>
              <a:buClr>
                <a:srgbClr val="000000"/>
              </a:buClr>
              <a:buSzPct val="91666"/>
              <a:defRPr/>
            </a:pPr>
            <a:endParaRPr lang="uk-UA" b="1" kern="0" dirty="0">
              <a:solidFill>
                <a:srgbClr val="000000"/>
              </a:solidFill>
              <a:latin typeface="Arial"/>
              <a:ea typeface="Verdana"/>
              <a:cs typeface="Verdana"/>
              <a:sym typeface="Verdana"/>
            </a:endParaRPr>
          </a:p>
        </p:txBody>
      </p:sp>
      <p:pic>
        <p:nvPicPr>
          <p:cNvPr id="1026" name="Picture 2">
            <a:extLst>
              <a:ext uri="{FF2B5EF4-FFF2-40B4-BE49-F238E27FC236}">
                <a16:creationId xmlns:a16="http://schemas.microsoft.com/office/drawing/2014/main" id="{009EC4AC-46F9-4FB6-9967-0C7284E9E0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5794" y="4499502"/>
            <a:ext cx="2091211" cy="2091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2533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44E7769E-68FF-4EFB-8363-575B155AEF30}"/>
              </a:ext>
            </a:extLst>
          </p:cNvPr>
          <p:cNvSpPr>
            <a:spLocks noGrp="1" noChangeArrowheads="1"/>
          </p:cNvSpPr>
          <p:nvPr>
            <p:ph idx="1"/>
          </p:nvPr>
        </p:nvSpPr>
        <p:spPr bwMode="auto">
          <a:xfrm>
            <a:off x="382940" y="1915212"/>
            <a:ext cx="9333915" cy="3717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6979" rIns="0" bIns="26979" numCol="1" anchor="ctr" anchorCtr="0" compatLnSpc="1">
            <a:prstTxWarp prst="textNoShape">
              <a:avLst/>
            </a:prstTxWarp>
            <a:spAutoFit/>
          </a:bodyPr>
          <a:lstStyle/>
          <a:p>
            <a:pPr marL="0" lvl="0" indent="0" algn="just" defTabSz="914400" eaLnBrk="0" fontAlgn="base" hangingPunct="0">
              <a:lnSpc>
                <a:spcPct val="150000"/>
              </a:lnSpc>
              <a:spcBef>
                <a:spcPct val="0"/>
              </a:spcBef>
              <a:spcAft>
                <a:spcPct val="0"/>
              </a:spcAft>
              <a:buClrTx/>
              <a:buSzTx/>
              <a:buNone/>
            </a:pPr>
            <a:r>
              <a:rPr lang="uk-UA" sz="2000" dirty="0"/>
              <a:t> «СК«КВОРУМ»  - </a:t>
            </a:r>
            <a:r>
              <a:rPr lang="uk-UA" sz="2000" i="1" dirty="0"/>
              <a:t>надійна та стабільна страхова компанія, орієнтована на динамічний розвиток та своєчасне і якісне вирішення потреб клієнтів.</a:t>
            </a:r>
          </a:p>
          <a:p>
            <a:pPr marL="0" lvl="0" indent="0" algn="just" defTabSz="914400" eaLnBrk="0" fontAlgn="base" hangingPunct="0">
              <a:lnSpc>
                <a:spcPct val="150000"/>
              </a:lnSpc>
              <a:spcBef>
                <a:spcPct val="0"/>
              </a:spcBef>
              <a:spcAft>
                <a:spcPct val="0"/>
              </a:spcAft>
              <a:buClrTx/>
              <a:buSzTx/>
              <a:buNone/>
            </a:pPr>
            <a:endParaRPr lang="uk-UA" sz="2000" i="1" dirty="0"/>
          </a:p>
          <a:p>
            <a:pPr marL="0" lvl="0" indent="0" algn="ctr" defTabSz="914400" eaLnBrk="0" fontAlgn="base" hangingPunct="0">
              <a:lnSpc>
                <a:spcPct val="150000"/>
              </a:lnSpc>
              <a:spcBef>
                <a:spcPct val="0"/>
              </a:spcBef>
              <a:spcAft>
                <a:spcPct val="0"/>
              </a:spcAft>
              <a:buClrTx/>
              <a:buSzTx/>
              <a:buNone/>
            </a:pPr>
            <a:r>
              <a:rPr lang="ru-RU" sz="2000" i="1" dirty="0">
                <a:solidFill>
                  <a:srgbClr val="699841"/>
                </a:solidFill>
              </a:rPr>
              <a:t>Наш </a:t>
            </a:r>
            <a:r>
              <a:rPr lang="uk-UA" sz="2000" i="1" dirty="0">
                <a:solidFill>
                  <a:srgbClr val="699841"/>
                </a:solidFill>
              </a:rPr>
              <a:t>девіз</a:t>
            </a:r>
            <a:r>
              <a:rPr lang="ru-RU" sz="2000" i="1" dirty="0">
                <a:solidFill>
                  <a:srgbClr val="699841"/>
                </a:solidFill>
              </a:rPr>
              <a:t>  - </a:t>
            </a:r>
            <a:r>
              <a:rPr lang="uk-UA" sz="2000" i="1" dirty="0">
                <a:solidFill>
                  <a:srgbClr val="699841"/>
                </a:solidFill>
              </a:rPr>
              <a:t>Прозорість</a:t>
            </a:r>
            <a:r>
              <a:rPr lang="ru-RU" sz="2000" i="1" dirty="0">
                <a:solidFill>
                  <a:srgbClr val="699841"/>
                </a:solidFill>
              </a:rPr>
              <a:t>, </a:t>
            </a:r>
            <a:r>
              <a:rPr lang="uk-UA" sz="2000" i="1" dirty="0">
                <a:solidFill>
                  <a:srgbClr val="699841"/>
                </a:solidFill>
              </a:rPr>
              <a:t>Відповідальність</a:t>
            </a:r>
            <a:r>
              <a:rPr lang="ru-RU" sz="2000" i="1" dirty="0">
                <a:solidFill>
                  <a:srgbClr val="699841"/>
                </a:solidFill>
              </a:rPr>
              <a:t> і Професіоналізм. </a:t>
            </a:r>
          </a:p>
          <a:p>
            <a:pPr marL="0" indent="0" algn="just" defTabSz="914400" eaLnBrk="0" fontAlgn="base" hangingPunct="0">
              <a:lnSpc>
                <a:spcPct val="150000"/>
              </a:lnSpc>
              <a:spcBef>
                <a:spcPct val="0"/>
              </a:spcBef>
              <a:spcAft>
                <a:spcPct val="0"/>
              </a:spcAft>
              <a:buClrTx/>
              <a:buSzTx/>
              <a:buNone/>
            </a:pPr>
            <a:r>
              <a:rPr lang="uk-UA" sz="2000" i="1" dirty="0"/>
              <a:t>Приймаючи</a:t>
            </a:r>
            <a:r>
              <a:rPr lang="ru-RU" sz="2000" i="1" dirty="0"/>
              <a:t> на себе </a:t>
            </a:r>
            <a:r>
              <a:rPr lang="uk-UA" sz="2000" i="1" dirty="0"/>
              <a:t>значні ризики</a:t>
            </a:r>
            <a:r>
              <a:rPr lang="ru-RU" sz="2000" i="1" dirty="0"/>
              <a:t>, ми </a:t>
            </a:r>
            <a:r>
              <a:rPr lang="uk-UA" sz="2000" i="1" dirty="0"/>
              <a:t>усвідомлюємо високий рівень довіри</a:t>
            </a:r>
            <a:r>
              <a:rPr lang="ru-RU" sz="2000" i="1" dirty="0"/>
              <a:t>, </a:t>
            </a:r>
            <a:r>
              <a:rPr lang="uk-UA" sz="2000" i="1" dirty="0"/>
              <a:t>який покладений </a:t>
            </a:r>
            <a:r>
              <a:rPr lang="ru-RU" sz="2000" i="1" dirty="0"/>
              <a:t>на нашу </a:t>
            </a:r>
            <a:r>
              <a:rPr lang="uk-UA" sz="2000" i="1" dirty="0"/>
              <a:t>компанію</a:t>
            </a:r>
            <a:r>
              <a:rPr lang="ru-RU" sz="2000" i="1" dirty="0"/>
              <a:t> та </a:t>
            </a:r>
            <a:r>
              <a:rPr lang="uk-UA" sz="2000" i="1" dirty="0"/>
              <a:t>прагнемо вибудувати міцні партнерські взаємовідносини </a:t>
            </a:r>
            <a:r>
              <a:rPr lang="ru-RU" sz="2000" i="1" dirty="0"/>
              <a:t>з </a:t>
            </a:r>
            <a:r>
              <a:rPr lang="uk-UA" sz="2000" i="1" dirty="0"/>
              <a:t>клієнтами.</a:t>
            </a:r>
          </a:p>
          <a:p>
            <a:pPr marL="0" lvl="0" indent="0" defTabSz="914400" eaLnBrk="0" fontAlgn="base" hangingPunct="0">
              <a:spcBef>
                <a:spcPct val="0"/>
              </a:spcBef>
              <a:spcAft>
                <a:spcPct val="0"/>
              </a:spcAft>
              <a:buClrTx/>
              <a:buSzTx/>
              <a:buNone/>
            </a:pPr>
            <a:endParaRPr lang="uk-UA" sz="2800" i="1" dirty="0"/>
          </a:p>
        </p:txBody>
      </p:sp>
      <p:pic>
        <p:nvPicPr>
          <p:cNvPr id="5" name="Рисунок 4">
            <a:extLst>
              <a:ext uri="{FF2B5EF4-FFF2-40B4-BE49-F238E27FC236}">
                <a16:creationId xmlns:a16="http://schemas.microsoft.com/office/drawing/2014/main" id="{8ECCC6BB-2015-4421-B2D1-83FD8456EF59}"/>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2166425" y="322402"/>
            <a:ext cx="5331655" cy="903360"/>
          </a:xfrm>
          <a:prstGeom prst="rect">
            <a:avLst/>
          </a:prstGeom>
          <a:noFill/>
        </p:spPr>
      </p:pic>
    </p:spTree>
    <p:extLst>
      <p:ext uri="{BB962C8B-B14F-4D97-AF65-F5344CB8AC3E}">
        <p14:creationId xmlns:p14="http://schemas.microsoft.com/office/powerpoint/2010/main" val="2084353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3D4A665-9F68-458D-8F22-D001F4349F0E}"/>
              </a:ext>
            </a:extLst>
          </p:cNvPr>
          <p:cNvSpPr>
            <a:spLocks noGrp="1"/>
          </p:cNvSpPr>
          <p:nvPr>
            <p:ph idx="1"/>
          </p:nvPr>
        </p:nvSpPr>
        <p:spPr>
          <a:xfrm>
            <a:off x="463794" y="1963711"/>
            <a:ext cx="9144901" cy="4227227"/>
          </a:xfrm>
        </p:spPr>
        <p:txBody>
          <a:bodyPr>
            <a:normAutofit/>
          </a:bodyPr>
          <a:lstStyle/>
          <a:p>
            <a:pPr marL="0" indent="0" algn="just">
              <a:lnSpc>
                <a:spcPct val="150000"/>
              </a:lnSpc>
              <a:spcAft>
                <a:spcPts val="800"/>
              </a:spcAft>
              <a:buNone/>
            </a:pPr>
            <a:r>
              <a:rPr lang="uk-UA" sz="2000" i="1" dirty="0"/>
              <a:t>«СК«КВОРУМ» працює на ринку страхування з 2016 року, є членом Асоціації страхового бізнесу </a:t>
            </a:r>
          </a:p>
          <a:p>
            <a:pPr marL="0" indent="0" algn="just">
              <a:lnSpc>
                <a:spcPct val="150000"/>
              </a:lnSpc>
              <a:spcAft>
                <a:spcPts val="800"/>
              </a:spcAft>
              <a:buNone/>
            </a:pPr>
            <a:r>
              <a:rPr lang="uk-UA" sz="2000" i="1" dirty="0"/>
              <a:t>За час роботи набула значного досвіду, зайнявши стійкі позиції серед найбільш динамічних компаній на ринку страхування</a:t>
            </a:r>
          </a:p>
          <a:p>
            <a:pPr marL="0" indent="0" algn="just">
              <a:spcBef>
                <a:spcPts val="1000"/>
              </a:spcBef>
              <a:buNone/>
            </a:pPr>
            <a:r>
              <a:rPr lang="uk-UA" sz="2000" i="1" dirty="0"/>
              <a:t>Виходячи з аналізу результатів роботи Компанії у 2020 році, Рейтингове Агентство  «Стандарт-Рейтинг» підтвердило  рейтинг  фінансової стійкості страховика на рівні </a:t>
            </a:r>
            <a:r>
              <a:rPr lang="en-US" sz="2000" i="1" dirty="0" err="1"/>
              <a:t>uaAA</a:t>
            </a:r>
            <a:r>
              <a:rPr lang="en-US" sz="2000" i="1" dirty="0"/>
              <a:t>, </a:t>
            </a:r>
            <a:r>
              <a:rPr lang="uk-UA" sz="2000" i="1" dirty="0"/>
              <a:t>що  свідчить про високий рівень фінансової стабільності та можливості Компанії виконувати взяті на себе зобов’язання, в тому числі зобов’язання за страховими відшкодуваннями.</a:t>
            </a:r>
          </a:p>
          <a:p>
            <a:endParaRPr lang="LID4096" dirty="0"/>
          </a:p>
        </p:txBody>
      </p:sp>
      <p:pic>
        <p:nvPicPr>
          <p:cNvPr id="4" name="Рисунок 3">
            <a:extLst>
              <a:ext uri="{FF2B5EF4-FFF2-40B4-BE49-F238E27FC236}">
                <a16:creationId xmlns:a16="http://schemas.microsoft.com/office/drawing/2014/main" id="{95BF08BC-E5B9-45DE-9719-030886164E3D}"/>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2173574" y="226179"/>
            <a:ext cx="5760605" cy="733941"/>
          </a:xfrm>
          <a:prstGeom prst="rect">
            <a:avLst/>
          </a:prstGeom>
          <a:noFill/>
        </p:spPr>
      </p:pic>
    </p:spTree>
    <p:extLst>
      <p:ext uri="{BB962C8B-B14F-4D97-AF65-F5344CB8AC3E}">
        <p14:creationId xmlns:p14="http://schemas.microsoft.com/office/powerpoint/2010/main" val="304790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30C6D77-9EBC-416F-AEF3-D82D5DF3363B}"/>
              </a:ext>
            </a:extLst>
          </p:cNvPr>
          <p:cNvSpPr>
            <a:spLocks noGrp="1"/>
          </p:cNvSpPr>
          <p:nvPr>
            <p:ph idx="1"/>
          </p:nvPr>
        </p:nvSpPr>
        <p:spPr>
          <a:xfrm>
            <a:off x="471612" y="1409363"/>
            <a:ext cx="9291366" cy="4752286"/>
          </a:xfrm>
        </p:spPr>
        <p:txBody>
          <a:bodyPr>
            <a:normAutofit fontScale="77500" lnSpcReduction="20000"/>
          </a:bodyPr>
          <a:lstStyle/>
          <a:p>
            <a:pPr marL="0" indent="0" algn="just">
              <a:lnSpc>
                <a:spcPct val="150000"/>
              </a:lnSpc>
              <a:buNone/>
            </a:pPr>
            <a:r>
              <a:rPr lang="uk-UA" sz="2900" i="1" dirty="0"/>
              <a:t>Пріоритетним видом страхування є добровільне страхування вантажів та багажу </a:t>
            </a:r>
          </a:p>
          <a:p>
            <a:pPr marL="0" indent="0" algn="just">
              <a:lnSpc>
                <a:spcPct val="150000"/>
              </a:lnSpc>
              <a:buNone/>
            </a:pPr>
            <a:r>
              <a:rPr lang="uk-UA" altLang="ru-UA" sz="2900" i="1" dirty="0"/>
              <a:t>За результатами роботи з цього виду страхування Компанія :</a:t>
            </a:r>
          </a:p>
          <a:p>
            <a:pPr algn="just">
              <a:lnSpc>
                <a:spcPct val="150000"/>
              </a:lnSpc>
              <a:buFont typeface="Wingdings" panose="05000000000000000000" pitchFamily="2" charset="2"/>
              <a:buChar char="Ø"/>
            </a:pPr>
            <a:r>
              <a:rPr lang="uk-UA" altLang="ru-UA" sz="2900" i="1" dirty="0"/>
              <a:t> в 2016 році увійшла в ТОП-20  - 11 місце;</a:t>
            </a:r>
          </a:p>
          <a:p>
            <a:pPr algn="just">
              <a:lnSpc>
                <a:spcPct val="150000"/>
              </a:lnSpc>
              <a:buFont typeface="Wingdings" panose="05000000000000000000" pitchFamily="2" charset="2"/>
              <a:buChar char="Ø"/>
            </a:pPr>
            <a:r>
              <a:rPr lang="uk-UA" altLang="ru-UA" sz="2900" i="1" dirty="0"/>
              <a:t>в  2017 році  ТОП-10  - 9 місце;</a:t>
            </a:r>
          </a:p>
          <a:p>
            <a:pPr algn="just">
              <a:lnSpc>
                <a:spcPct val="150000"/>
              </a:lnSpc>
              <a:buFont typeface="Wingdings" panose="05000000000000000000" pitchFamily="2" charset="2"/>
              <a:buChar char="Ø"/>
            </a:pPr>
            <a:r>
              <a:rPr lang="uk-UA" sz="2900" i="1" dirty="0"/>
              <a:t> </a:t>
            </a:r>
            <a:r>
              <a:rPr lang="ru-RU" sz="2900" i="1" dirty="0"/>
              <a:t>в 2018 </a:t>
            </a:r>
            <a:r>
              <a:rPr lang="uk-UA" sz="2900" i="1" dirty="0"/>
              <a:t>році ТОП -10 - 8 місце;</a:t>
            </a:r>
          </a:p>
          <a:p>
            <a:pPr algn="just">
              <a:lnSpc>
                <a:spcPct val="150000"/>
              </a:lnSpc>
              <a:buFont typeface="Wingdings" panose="05000000000000000000" pitchFamily="2" charset="2"/>
              <a:buChar char="Ø"/>
            </a:pPr>
            <a:r>
              <a:rPr lang="uk-UA" sz="2900" i="1" dirty="0"/>
              <a:t> </a:t>
            </a:r>
            <a:r>
              <a:rPr lang="ru-RU" sz="2900" i="1" dirty="0"/>
              <a:t>в 2019 </a:t>
            </a:r>
            <a:r>
              <a:rPr lang="uk-UA" sz="2900" i="1" dirty="0"/>
              <a:t>році ТОП -10 - 8 місце; </a:t>
            </a:r>
          </a:p>
          <a:p>
            <a:pPr algn="just">
              <a:lnSpc>
                <a:spcPct val="150000"/>
              </a:lnSpc>
              <a:buFont typeface="Wingdings" panose="05000000000000000000" pitchFamily="2" charset="2"/>
              <a:buChar char="Ø"/>
            </a:pPr>
            <a:r>
              <a:rPr lang="uk-UA" sz="2900" i="1" dirty="0"/>
              <a:t> </a:t>
            </a:r>
            <a:r>
              <a:rPr lang="ru-RU" sz="2900" i="1" dirty="0"/>
              <a:t>в 2020 </a:t>
            </a:r>
            <a:r>
              <a:rPr lang="uk-UA" sz="2900" i="1" dirty="0"/>
              <a:t>році ТОП -10 - 5 місце.</a:t>
            </a:r>
          </a:p>
          <a:p>
            <a:pPr>
              <a:lnSpc>
                <a:spcPct val="150000"/>
              </a:lnSpc>
              <a:buFont typeface="Wingdings" panose="05000000000000000000" pitchFamily="2" charset="2"/>
              <a:buChar char="Ø"/>
            </a:pPr>
            <a:endParaRPr lang="uk-UA" sz="2900" i="1" dirty="0"/>
          </a:p>
          <a:p>
            <a:pPr>
              <a:lnSpc>
                <a:spcPct val="150000"/>
              </a:lnSpc>
              <a:buFont typeface="Wingdings" panose="05000000000000000000" pitchFamily="2" charset="2"/>
              <a:buChar char="Ø"/>
            </a:pPr>
            <a:endParaRPr lang="uk-UA" sz="2000" i="1" dirty="0"/>
          </a:p>
          <a:p>
            <a:endParaRPr lang="ru-UA" dirty="0"/>
          </a:p>
        </p:txBody>
      </p:sp>
      <p:pic>
        <p:nvPicPr>
          <p:cNvPr id="4" name="Рисунок 3">
            <a:extLst>
              <a:ext uri="{FF2B5EF4-FFF2-40B4-BE49-F238E27FC236}">
                <a16:creationId xmlns:a16="http://schemas.microsoft.com/office/drawing/2014/main" id="{E0418F1E-DF3C-4C8D-9A53-8E4AF1F8BF58}"/>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2278967" y="366651"/>
            <a:ext cx="5500468" cy="674357"/>
          </a:xfrm>
          <a:prstGeom prst="rect">
            <a:avLst/>
          </a:prstGeom>
          <a:noFill/>
        </p:spPr>
      </p:pic>
      <p:sp>
        <p:nvSpPr>
          <p:cNvPr id="2" name="Rectangle 1">
            <a:extLst>
              <a:ext uri="{FF2B5EF4-FFF2-40B4-BE49-F238E27FC236}">
                <a16:creationId xmlns:a16="http://schemas.microsoft.com/office/drawing/2014/main" id="{8BE33ADC-7D4D-456A-B022-A4FF705A9831}"/>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ru-UA"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59041E83-8423-4150-8D64-73826D9C673B}"/>
              </a:ext>
            </a:extLst>
          </p:cNvPr>
          <p:cNvSpPr>
            <a:spLocks noChangeArrowheads="1"/>
          </p:cNvSpPr>
          <p:nvPr/>
        </p:nvSpPr>
        <p:spPr bwMode="auto">
          <a:xfrm flipV="1">
            <a:off x="2729133" y="6204842"/>
            <a:ext cx="1983545" cy="28650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ru-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7812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AD0884FD-E9E2-45D1-B75E-1B00E0F2080E}"/>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2082020" y="148156"/>
            <a:ext cx="5908429" cy="758763"/>
          </a:xfrm>
          <a:prstGeom prst="rect">
            <a:avLst/>
          </a:prstGeom>
          <a:noFill/>
        </p:spPr>
      </p:pic>
      <p:sp>
        <p:nvSpPr>
          <p:cNvPr id="5" name="Rectangle 1">
            <a:extLst>
              <a:ext uri="{FF2B5EF4-FFF2-40B4-BE49-F238E27FC236}">
                <a16:creationId xmlns:a16="http://schemas.microsoft.com/office/drawing/2014/main" id="{11F2F453-9250-452C-9712-712793D6D6B7}"/>
              </a:ext>
            </a:extLst>
          </p:cNvPr>
          <p:cNvSpPr>
            <a:spLocks noGrp="1" noChangeArrowheads="1"/>
          </p:cNvSpPr>
          <p:nvPr>
            <p:ph idx="1"/>
          </p:nvPr>
        </p:nvSpPr>
        <p:spPr bwMode="auto">
          <a:xfrm>
            <a:off x="627322" y="1405581"/>
            <a:ext cx="8356209" cy="272522"/>
          </a:xfrm>
          <a:prstGeom prst="rect">
            <a:avLst/>
          </a:prstGeom>
          <a:solidFill>
            <a:schemeClr val="bg1"/>
          </a:solidFill>
          <a:ln>
            <a:noFill/>
          </a:ln>
          <a:effectLst/>
        </p:spPr>
        <p:txBody>
          <a:bodyPr vert="horz" wrap="square" lIns="0" tIns="-17457" rIns="0" bIns="-17457"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uk-UA" altLang="ru-UA" sz="2000" i="1" dirty="0"/>
              <a:t>Найкраще про успіхи Компанії говорять статистичні дані і цифри</a:t>
            </a:r>
          </a:p>
        </p:txBody>
      </p:sp>
      <p:graphicFrame>
        <p:nvGraphicFramePr>
          <p:cNvPr id="7" name="Диаграмма 6">
            <a:extLst>
              <a:ext uri="{FF2B5EF4-FFF2-40B4-BE49-F238E27FC236}">
                <a16:creationId xmlns:a16="http://schemas.microsoft.com/office/drawing/2014/main" id="{F90E8990-1BB1-426A-9E07-DB05D4CD242C}"/>
              </a:ext>
            </a:extLst>
          </p:cNvPr>
          <p:cNvGraphicFramePr/>
          <p:nvPr>
            <p:extLst>
              <p:ext uri="{D42A27DB-BD31-4B8C-83A1-F6EECF244321}">
                <p14:modId xmlns:p14="http://schemas.microsoft.com/office/powerpoint/2010/main" val="2455949441"/>
              </p:ext>
            </p:extLst>
          </p:nvPr>
        </p:nvGraphicFramePr>
        <p:xfrm>
          <a:off x="269823" y="1873770"/>
          <a:ext cx="9443803" cy="45420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2208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A927DF20-B3D3-4033-98D6-2F4342330F84}"/>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2082020" y="314793"/>
            <a:ext cx="5908429" cy="764499"/>
          </a:xfrm>
          <a:prstGeom prst="rect">
            <a:avLst/>
          </a:prstGeom>
          <a:noFill/>
        </p:spPr>
      </p:pic>
      <p:sp>
        <p:nvSpPr>
          <p:cNvPr id="5" name="Rectangle 1">
            <a:extLst>
              <a:ext uri="{FF2B5EF4-FFF2-40B4-BE49-F238E27FC236}">
                <a16:creationId xmlns:a16="http://schemas.microsoft.com/office/drawing/2014/main" id="{28E579DB-7DC5-47B2-8C87-ECF843E30D47}"/>
              </a:ext>
            </a:extLst>
          </p:cNvPr>
          <p:cNvSpPr>
            <a:spLocks noGrp="1" noChangeArrowheads="1"/>
          </p:cNvSpPr>
          <p:nvPr>
            <p:ph idx="1"/>
          </p:nvPr>
        </p:nvSpPr>
        <p:spPr bwMode="auto">
          <a:xfrm>
            <a:off x="689316" y="1390083"/>
            <a:ext cx="8356209" cy="272522"/>
          </a:xfrm>
          <a:prstGeom prst="rect">
            <a:avLst/>
          </a:prstGeom>
          <a:solidFill>
            <a:schemeClr val="bg1"/>
          </a:solidFill>
          <a:ln>
            <a:noFill/>
          </a:ln>
          <a:effectLst/>
        </p:spPr>
        <p:txBody>
          <a:bodyPr vert="horz" wrap="square" lIns="0" tIns="-17457" rIns="0" bIns="-17457"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uk-UA" altLang="ru-UA" sz="2000" i="1" dirty="0"/>
              <a:t>Найкраще про успіхи Компанії говорять статистичні дані і цифри </a:t>
            </a:r>
          </a:p>
        </p:txBody>
      </p:sp>
      <p:graphicFrame>
        <p:nvGraphicFramePr>
          <p:cNvPr id="6" name="Диаграмма 5">
            <a:extLst>
              <a:ext uri="{FF2B5EF4-FFF2-40B4-BE49-F238E27FC236}">
                <a16:creationId xmlns:a16="http://schemas.microsoft.com/office/drawing/2014/main" id="{B07C91D0-20D3-4C05-905B-1765F0F5516F}"/>
              </a:ext>
            </a:extLst>
          </p:cNvPr>
          <p:cNvGraphicFramePr/>
          <p:nvPr>
            <p:extLst>
              <p:ext uri="{D42A27DB-BD31-4B8C-83A1-F6EECF244321}">
                <p14:modId xmlns:p14="http://schemas.microsoft.com/office/powerpoint/2010/main" val="1359324667"/>
              </p:ext>
            </p:extLst>
          </p:nvPr>
        </p:nvGraphicFramePr>
        <p:xfrm>
          <a:off x="854439" y="2083633"/>
          <a:ext cx="8191085" cy="40547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83472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5D02D1CB-6AB4-459A-B255-34A5301A12ED}"/>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2128515" y="291927"/>
            <a:ext cx="5908429" cy="792954"/>
          </a:xfrm>
          <a:prstGeom prst="rect">
            <a:avLst/>
          </a:prstGeom>
          <a:noFill/>
        </p:spPr>
      </p:pic>
      <p:graphicFrame>
        <p:nvGraphicFramePr>
          <p:cNvPr id="16" name="Таблица 16">
            <a:extLst>
              <a:ext uri="{FF2B5EF4-FFF2-40B4-BE49-F238E27FC236}">
                <a16:creationId xmlns:a16="http://schemas.microsoft.com/office/drawing/2014/main" id="{CBE5AACC-6AB8-4EF0-8393-0D0B8559D192}"/>
              </a:ext>
            </a:extLst>
          </p:cNvPr>
          <p:cNvGraphicFramePr>
            <a:graphicFrameLocks noGrp="1"/>
          </p:cNvGraphicFramePr>
          <p:nvPr>
            <p:ph idx="1"/>
            <p:extLst>
              <p:ext uri="{D42A27DB-BD31-4B8C-83A1-F6EECF244321}">
                <p14:modId xmlns:p14="http://schemas.microsoft.com/office/powerpoint/2010/main" val="501852726"/>
              </p:ext>
            </p:extLst>
          </p:nvPr>
        </p:nvGraphicFramePr>
        <p:xfrm>
          <a:off x="743919" y="1797803"/>
          <a:ext cx="8973517" cy="4136153"/>
        </p:xfrm>
        <a:graphic>
          <a:graphicData uri="http://schemas.openxmlformats.org/drawingml/2006/table">
            <a:tbl>
              <a:tblPr firstRow="1" bandRow="1">
                <a:tableStyleId>{5C22544A-7EE6-4342-B048-85BDC9FD1C3A}</a:tableStyleId>
              </a:tblPr>
              <a:tblGrid>
                <a:gridCol w="7191213">
                  <a:extLst>
                    <a:ext uri="{9D8B030D-6E8A-4147-A177-3AD203B41FA5}">
                      <a16:colId xmlns:a16="http://schemas.microsoft.com/office/drawing/2014/main" val="3668505180"/>
                    </a:ext>
                  </a:extLst>
                </a:gridCol>
                <a:gridCol w="1782304">
                  <a:extLst>
                    <a:ext uri="{9D8B030D-6E8A-4147-A177-3AD203B41FA5}">
                      <a16:colId xmlns:a16="http://schemas.microsoft.com/office/drawing/2014/main" val="2374730558"/>
                    </a:ext>
                  </a:extLst>
                </a:gridCol>
              </a:tblGrid>
              <a:tr h="557939">
                <a:tc gridSpan="2">
                  <a:txBody>
                    <a:bodyPr/>
                    <a:lstStyle/>
                    <a:p>
                      <a:pPr algn="ctr"/>
                      <a:r>
                        <a:rPr lang="uk-UA" sz="2000" b="0" i="1" kern="1200" dirty="0">
                          <a:solidFill>
                            <a:schemeClr val="tx1"/>
                          </a:solidFill>
                          <a:effectLst/>
                          <a:latin typeface="+mn-lt"/>
                          <a:ea typeface="+mn-ea"/>
                          <a:cs typeface="+mn-cs"/>
                        </a:rPr>
                        <a:t>Сплачені податки за 2020 рік, тис. грн.</a:t>
                      </a:r>
                      <a:endParaRPr lang="LID4096" sz="2000" b="0" i="1" kern="1200" dirty="0">
                        <a:solidFill>
                          <a:schemeClr val="tx1"/>
                        </a:solidFill>
                        <a:effectLst/>
                        <a:latin typeface="+mn-lt"/>
                        <a:ea typeface="+mn-ea"/>
                        <a:cs typeface="+mn-cs"/>
                      </a:endParaRPr>
                    </a:p>
                  </a:txBody>
                  <a:tcPr>
                    <a:solidFill>
                      <a:schemeClr val="bg1"/>
                    </a:solidFill>
                  </a:tcPr>
                </a:tc>
                <a:tc hMerge="1">
                  <a:txBody>
                    <a:bodyPr/>
                    <a:lstStyle/>
                    <a:p>
                      <a:endParaRPr lang="LID4096" dirty="0"/>
                    </a:p>
                  </a:txBody>
                  <a:tcPr/>
                </a:tc>
                <a:extLst>
                  <a:ext uri="{0D108BD9-81ED-4DB2-BD59-A6C34878D82A}">
                    <a16:rowId xmlns:a16="http://schemas.microsoft.com/office/drawing/2014/main" val="1017764537"/>
                  </a:ext>
                </a:extLst>
              </a:tr>
              <a:tr h="710364">
                <a:tc>
                  <a:txBody>
                    <a:bodyPr/>
                    <a:lstStyle/>
                    <a:p>
                      <a:r>
                        <a:rPr lang="uk-UA" sz="2000" i="1" kern="1200" dirty="0">
                          <a:solidFill>
                            <a:schemeClr val="tx1">
                              <a:lumMod val="75000"/>
                              <a:lumOff val="25000"/>
                            </a:schemeClr>
                          </a:solidFill>
                          <a:latin typeface="+mn-lt"/>
                          <a:ea typeface="+mn-ea"/>
                          <a:cs typeface="+mn-cs"/>
                        </a:rPr>
                        <a:t>Податок на прибуток</a:t>
                      </a:r>
                      <a:endParaRPr lang="LID4096" sz="2000" i="1" kern="1200" dirty="0">
                        <a:solidFill>
                          <a:schemeClr val="tx1">
                            <a:lumMod val="75000"/>
                            <a:lumOff val="25000"/>
                          </a:schemeClr>
                        </a:solidFill>
                        <a:latin typeface="+mn-lt"/>
                        <a:ea typeface="+mn-ea"/>
                        <a:cs typeface="+mn-cs"/>
                      </a:endParaRPr>
                    </a:p>
                  </a:txBody>
                  <a:tcPr>
                    <a:solidFill>
                      <a:schemeClr val="bg1"/>
                    </a:solidFill>
                  </a:tcPr>
                </a:tc>
                <a:tc>
                  <a:txBody>
                    <a:bodyPr/>
                    <a:lstStyle/>
                    <a:p>
                      <a:pPr algn="ctr"/>
                      <a:r>
                        <a:rPr lang="uk-UA" sz="2000" i="1" kern="1200" dirty="0">
                          <a:solidFill>
                            <a:schemeClr val="tx1">
                              <a:lumMod val="75000"/>
                              <a:lumOff val="25000"/>
                            </a:schemeClr>
                          </a:solidFill>
                          <a:latin typeface="+mn-lt"/>
                          <a:ea typeface="+mn-ea"/>
                          <a:cs typeface="+mn-cs"/>
                        </a:rPr>
                        <a:t>4 286</a:t>
                      </a:r>
                      <a:endParaRPr lang="LID4096" sz="2000" i="1" kern="1200" dirty="0">
                        <a:solidFill>
                          <a:schemeClr val="tx1">
                            <a:lumMod val="75000"/>
                            <a:lumOff val="25000"/>
                          </a:schemeClr>
                        </a:solidFill>
                        <a:latin typeface="+mn-lt"/>
                        <a:ea typeface="+mn-ea"/>
                        <a:cs typeface="+mn-cs"/>
                      </a:endParaRPr>
                    </a:p>
                  </a:txBody>
                  <a:tcPr>
                    <a:solidFill>
                      <a:schemeClr val="bg1"/>
                    </a:solidFill>
                  </a:tcPr>
                </a:tc>
                <a:extLst>
                  <a:ext uri="{0D108BD9-81ED-4DB2-BD59-A6C34878D82A}">
                    <a16:rowId xmlns:a16="http://schemas.microsoft.com/office/drawing/2014/main" val="3254911708"/>
                  </a:ext>
                </a:extLst>
              </a:tr>
              <a:tr h="736758">
                <a:tc>
                  <a:txBody>
                    <a:bodyPr/>
                    <a:lstStyle/>
                    <a:p>
                      <a:pPr marL="0" algn="l" defTabSz="457200" rtl="0" eaLnBrk="1" latinLnBrk="0" hangingPunct="1"/>
                      <a:r>
                        <a:rPr lang="ru-RU" sz="2000" i="1" kern="1200" dirty="0">
                          <a:solidFill>
                            <a:schemeClr val="tx1">
                              <a:lumMod val="75000"/>
                              <a:lumOff val="25000"/>
                            </a:schemeClr>
                          </a:solidFill>
                          <a:latin typeface="+mn-lt"/>
                          <a:ea typeface="+mn-ea"/>
                          <a:cs typeface="+mn-cs"/>
                        </a:rPr>
                        <a:t>Податки, збори, внески при виплаті  заробітної  плати</a:t>
                      </a:r>
                      <a:endParaRPr lang="LID4096" sz="2000" i="1" kern="1200" dirty="0">
                        <a:solidFill>
                          <a:schemeClr val="tx1">
                            <a:lumMod val="75000"/>
                            <a:lumOff val="25000"/>
                          </a:schemeClr>
                        </a:solidFill>
                        <a:latin typeface="+mn-lt"/>
                        <a:ea typeface="+mn-ea"/>
                        <a:cs typeface="+mn-cs"/>
                      </a:endParaRPr>
                    </a:p>
                  </a:txBody>
                  <a:tcPr>
                    <a:solidFill>
                      <a:schemeClr val="bg1"/>
                    </a:solidFill>
                  </a:tcPr>
                </a:tc>
                <a:tc>
                  <a:txBody>
                    <a:bodyPr/>
                    <a:lstStyle/>
                    <a:p>
                      <a:pPr algn="ctr"/>
                      <a:r>
                        <a:rPr lang="uk-UA" dirty="0"/>
                        <a:t> </a:t>
                      </a:r>
                      <a:r>
                        <a:rPr lang="uk-UA" sz="2000" i="1" kern="1200" dirty="0">
                          <a:solidFill>
                            <a:schemeClr val="tx1">
                              <a:lumMod val="75000"/>
                              <a:lumOff val="25000"/>
                            </a:schemeClr>
                          </a:solidFill>
                          <a:latin typeface="+mn-lt"/>
                          <a:ea typeface="+mn-ea"/>
                          <a:cs typeface="+mn-cs"/>
                        </a:rPr>
                        <a:t>1 347</a:t>
                      </a:r>
                      <a:endParaRPr lang="LID4096" sz="2000" i="1" kern="1200" dirty="0">
                        <a:solidFill>
                          <a:schemeClr val="tx1">
                            <a:lumMod val="75000"/>
                            <a:lumOff val="25000"/>
                          </a:schemeClr>
                        </a:solidFill>
                        <a:latin typeface="+mn-lt"/>
                        <a:ea typeface="+mn-ea"/>
                        <a:cs typeface="+mn-cs"/>
                      </a:endParaRPr>
                    </a:p>
                  </a:txBody>
                  <a:tcPr>
                    <a:solidFill>
                      <a:schemeClr val="bg1"/>
                    </a:solidFill>
                  </a:tcPr>
                </a:tc>
                <a:extLst>
                  <a:ext uri="{0D108BD9-81ED-4DB2-BD59-A6C34878D82A}">
                    <a16:rowId xmlns:a16="http://schemas.microsoft.com/office/drawing/2014/main" val="37181797"/>
                  </a:ext>
                </a:extLst>
              </a:tr>
              <a:tr h="710364">
                <a:tc>
                  <a:txBody>
                    <a:bodyPr/>
                    <a:lstStyle/>
                    <a:p>
                      <a:pPr marL="0" algn="l" defTabSz="457200" rtl="0" eaLnBrk="1" latinLnBrk="0" hangingPunct="1"/>
                      <a:r>
                        <a:rPr lang="uk-UA" sz="2000" i="1" kern="1200" dirty="0">
                          <a:solidFill>
                            <a:schemeClr val="tx1">
                              <a:lumMod val="75000"/>
                              <a:lumOff val="25000"/>
                            </a:schemeClr>
                          </a:solidFill>
                          <a:latin typeface="+mn-lt"/>
                          <a:ea typeface="+mn-ea"/>
                          <a:cs typeface="+mn-cs"/>
                        </a:rPr>
                        <a:t>Податок  при виплаті дивідендів   </a:t>
                      </a:r>
                      <a:endParaRPr lang="LID4096" sz="2000" i="1" kern="1200" dirty="0">
                        <a:solidFill>
                          <a:schemeClr val="tx1">
                            <a:lumMod val="75000"/>
                            <a:lumOff val="25000"/>
                          </a:schemeClr>
                        </a:solidFill>
                        <a:latin typeface="+mn-lt"/>
                        <a:ea typeface="+mn-ea"/>
                        <a:cs typeface="+mn-cs"/>
                      </a:endParaRPr>
                    </a:p>
                  </a:txBody>
                  <a:tcPr>
                    <a:solidFill>
                      <a:schemeClr val="bg1"/>
                    </a:solidFill>
                  </a:tcPr>
                </a:tc>
                <a:tc>
                  <a:txBody>
                    <a:bodyPr/>
                    <a:lstStyle/>
                    <a:p>
                      <a:pPr algn="ctr"/>
                      <a:r>
                        <a:rPr lang="uk-UA" sz="2000" dirty="0"/>
                        <a:t> </a:t>
                      </a:r>
                      <a:r>
                        <a:rPr lang="uk-UA" sz="2000" i="1" kern="1200" dirty="0">
                          <a:solidFill>
                            <a:schemeClr val="tx1">
                              <a:lumMod val="75000"/>
                              <a:lumOff val="25000"/>
                            </a:schemeClr>
                          </a:solidFill>
                          <a:latin typeface="+mn-lt"/>
                          <a:ea typeface="+mn-ea"/>
                          <a:cs typeface="+mn-cs"/>
                        </a:rPr>
                        <a:t>111</a:t>
                      </a:r>
                      <a:endParaRPr lang="LID4096" sz="2000" i="1" kern="1200" dirty="0">
                        <a:solidFill>
                          <a:schemeClr val="tx1">
                            <a:lumMod val="75000"/>
                            <a:lumOff val="25000"/>
                          </a:schemeClr>
                        </a:solidFill>
                        <a:latin typeface="+mn-lt"/>
                        <a:ea typeface="+mn-ea"/>
                        <a:cs typeface="+mn-cs"/>
                      </a:endParaRPr>
                    </a:p>
                  </a:txBody>
                  <a:tcPr>
                    <a:solidFill>
                      <a:schemeClr val="bg1"/>
                    </a:solidFill>
                  </a:tcPr>
                </a:tc>
                <a:extLst>
                  <a:ext uri="{0D108BD9-81ED-4DB2-BD59-A6C34878D82A}">
                    <a16:rowId xmlns:a16="http://schemas.microsoft.com/office/drawing/2014/main" val="3573950737"/>
                  </a:ext>
                </a:extLst>
              </a:tr>
              <a:tr h="710364">
                <a:tc>
                  <a:txBody>
                    <a:bodyPr/>
                    <a:lstStyle/>
                    <a:p>
                      <a:r>
                        <a:rPr lang="uk-UA" sz="2000" i="1" kern="1200" dirty="0">
                          <a:solidFill>
                            <a:schemeClr val="tx1">
                              <a:lumMod val="75000"/>
                              <a:lumOff val="25000"/>
                            </a:schemeClr>
                          </a:solidFill>
                          <a:latin typeface="+mn-lt"/>
                          <a:ea typeface="+mn-ea"/>
                          <a:cs typeface="+mn-cs"/>
                        </a:rPr>
                        <a:t>Інші податки, збори  </a:t>
                      </a:r>
                      <a:r>
                        <a:rPr lang="uk-UA" sz="2000" dirty="0"/>
                        <a:t> </a:t>
                      </a:r>
                      <a:endParaRPr lang="LID4096" sz="2000" dirty="0"/>
                    </a:p>
                  </a:txBody>
                  <a:tcPr>
                    <a:solidFill>
                      <a:schemeClr val="bg1"/>
                    </a:solidFill>
                  </a:tcPr>
                </a:tc>
                <a:tc>
                  <a:txBody>
                    <a:bodyPr/>
                    <a:lstStyle/>
                    <a:p>
                      <a:pPr algn="ctr"/>
                      <a:r>
                        <a:rPr lang="uk-UA" sz="1800" i="1" kern="1200" dirty="0">
                          <a:solidFill>
                            <a:schemeClr val="tx1">
                              <a:lumMod val="75000"/>
                              <a:lumOff val="25000"/>
                            </a:schemeClr>
                          </a:solidFill>
                          <a:latin typeface="+mn-lt"/>
                          <a:ea typeface="+mn-ea"/>
                          <a:cs typeface="+mn-cs"/>
                        </a:rPr>
                        <a:t> </a:t>
                      </a:r>
                      <a:r>
                        <a:rPr lang="uk-UA" sz="2000" i="1" kern="1200" dirty="0">
                          <a:solidFill>
                            <a:schemeClr val="tx1">
                              <a:lumMod val="75000"/>
                              <a:lumOff val="25000"/>
                            </a:schemeClr>
                          </a:solidFill>
                          <a:latin typeface="+mn-lt"/>
                          <a:ea typeface="+mn-ea"/>
                          <a:cs typeface="+mn-cs"/>
                        </a:rPr>
                        <a:t>9</a:t>
                      </a:r>
                      <a:endParaRPr lang="LID4096" sz="2000" i="1" kern="1200" dirty="0">
                        <a:solidFill>
                          <a:schemeClr val="tx1">
                            <a:lumMod val="75000"/>
                            <a:lumOff val="25000"/>
                          </a:schemeClr>
                        </a:solidFill>
                        <a:latin typeface="+mn-lt"/>
                        <a:ea typeface="+mn-ea"/>
                        <a:cs typeface="+mn-cs"/>
                      </a:endParaRPr>
                    </a:p>
                  </a:txBody>
                  <a:tcPr>
                    <a:solidFill>
                      <a:schemeClr val="bg1"/>
                    </a:solidFill>
                  </a:tcPr>
                </a:tc>
                <a:extLst>
                  <a:ext uri="{0D108BD9-81ED-4DB2-BD59-A6C34878D82A}">
                    <a16:rowId xmlns:a16="http://schemas.microsoft.com/office/drawing/2014/main" val="1658655550"/>
                  </a:ext>
                </a:extLst>
              </a:tr>
              <a:tr h="710364">
                <a:tc>
                  <a:txBody>
                    <a:bodyPr/>
                    <a:lstStyle/>
                    <a:p>
                      <a:r>
                        <a:rPr lang="uk-UA" sz="2000" i="1" kern="1200" dirty="0">
                          <a:solidFill>
                            <a:schemeClr val="tx1">
                              <a:lumMod val="75000"/>
                              <a:lumOff val="25000"/>
                            </a:schemeClr>
                          </a:solidFill>
                          <a:latin typeface="+mn-lt"/>
                          <a:ea typeface="+mn-ea"/>
                          <a:cs typeface="+mn-cs"/>
                        </a:rPr>
                        <a:t>Всього</a:t>
                      </a:r>
                      <a:endParaRPr lang="LID4096" sz="2000" i="1" kern="1200" dirty="0">
                        <a:solidFill>
                          <a:schemeClr val="tx1">
                            <a:lumMod val="75000"/>
                            <a:lumOff val="25000"/>
                          </a:schemeClr>
                        </a:solidFill>
                        <a:latin typeface="+mn-lt"/>
                        <a:ea typeface="+mn-ea"/>
                        <a:cs typeface="+mn-cs"/>
                      </a:endParaRPr>
                    </a:p>
                  </a:txBody>
                  <a:tcPr>
                    <a:solidFill>
                      <a:schemeClr val="bg1"/>
                    </a:solidFill>
                  </a:tcPr>
                </a:tc>
                <a:tc>
                  <a:txBody>
                    <a:bodyPr/>
                    <a:lstStyle/>
                    <a:p>
                      <a:pPr marL="0" algn="ctr" defTabSz="457200" rtl="0" eaLnBrk="1" latinLnBrk="0" hangingPunct="1"/>
                      <a:r>
                        <a:rPr lang="uk-UA" sz="2000" i="1" kern="1200" dirty="0">
                          <a:solidFill>
                            <a:schemeClr val="tx1">
                              <a:lumMod val="75000"/>
                              <a:lumOff val="25000"/>
                            </a:schemeClr>
                          </a:solidFill>
                          <a:latin typeface="+mn-lt"/>
                          <a:ea typeface="+mn-ea"/>
                          <a:cs typeface="+mn-cs"/>
                        </a:rPr>
                        <a:t>5 753</a:t>
                      </a:r>
                      <a:endParaRPr lang="LID4096" sz="2000" i="1" kern="1200" dirty="0">
                        <a:solidFill>
                          <a:schemeClr val="tx1">
                            <a:lumMod val="75000"/>
                            <a:lumOff val="25000"/>
                          </a:schemeClr>
                        </a:solidFill>
                        <a:latin typeface="+mn-lt"/>
                        <a:ea typeface="+mn-ea"/>
                        <a:cs typeface="+mn-cs"/>
                      </a:endParaRPr>
                    </a:p>
                  </a:txBody>
                  <a:tcPr>
                    <a:solidFill>
                      <a:schemeClr val="bg1"/>
                    </a:solidFill>
                  </a:tcPr>
                </a:tc>
                <a:extLst>
                  <a:ext uri="{0D108BD9-81ED-4DB2-BD59-A6C34878D82A}">
                    <a16:rowId xmlns:a16="http://schemas.microsoft.com/office/drawing/2014/main" val="221258879"/>
                  </a:ext>
                </a:extLst>
              </a:tr>
            </a:tbl>
          </a:graphicData>
        </a:graphic>
      </p:graphicFrame>
    </p:spTree>
    <p:extLst>
      <p:ext uri="{BB962C8B-B14F-4D97-AF65-F5344CB8AC3E}">
        <p14:creationId xmlns:p14="http://schemas.microsoft.com/office/powerpoint/2010/main" val="2359778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7FA1EBC7-A7DA-44BC-9C23-2DE133781E7B}"/>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2335237" y="211907"/>
            <a:ext cx="5598942" cy="758763"/>
          </a:xfrm>
          <a:prstGeom prst="rect">
            <a:avLst/>
          </a:prstGeom>
          <a:noFill/>
        </p:spPr>
      </p:pic>
      <p:sp>
        <p:nvSpPr>
          <p:cNvPr id="5" name="Rectangle 1">
            <a:extLst>
              <a:ext uri="{FF2B5EF4-FFF2-40B4-BE49-F238E27FC236}">
                <a16:creationId xmlns:a16="http://schemas.microsoft.com/office/drawing/2014/main" id="{3AFC8A11-520C-41D2-920C-C77532D37369}"/>
              </a:ext>
            </a:extLst>
          </p:cNvPr>
          <p:cNvSpPr>
            <a:spLocks noGrp="1" noChangeArrowheads="1"/>
          </p:cNvSpPr>
          <p:nvPr>
            <p:ph idx="1"/>
          </p:nvPr>
        </p:nvSpPr>
        <p:spPr bwMode="auto">
          <a:xfrm>
            <a:off x="308815" y="1323971"/>
            <a:ext cx="9269137" cy="4242776"/>
          </a:xfrm>
          <a:prstGeom prst="rect">
            <a:avLst/>
          </a:prstGeom>
          <a:solidFill>
            <a:schemeClr val="bg1"/>
          </a:solidFill>
          <a:ln>
            <a:noFill/>
          </a:ln>
          <a:effectLst/>
        </p:spPr>
        <p:txBody>
          <a:bodyPr vert="horz" wrap="square" lIns="0" tIns="-17457" rIns="0" bIns="-17457" numCol="1" anchor="ctr" anchorCtr="0" compatLnSpc="1">
            <a:prstTxWarp prst="textNoShape">
              <a:avLst/>
            </a:prstTxWarp>
            <a:spAutoFit/>
          </a:bodyPr>
          <a:lstStyle/>
          <a:p>
            <a:pPr marL="0" marR="0" lvl="0" indent="0" algn="just" fontAlgn="base">
              <a:lnSpc>
                <a:spcPct val="150000"/>
              </a:lnSpc>
              <a:buNone/>
              <a:tabLst/>
            </a:pPr>
            <a:r>
              <a:rPr lang="uk-UA" altLang="ru-UA" sz="2000" i="1" dirty="0">
                <a:solidFill>
                  <a:schemeClr val="tx1"/>
                </a:solidFill>
              </a:rPr>
              <a:t>Протягом 2016 -2020 років СК «КВОРУМ» розширила мережу страхових агентів (юридичних осіб та підприємців), які надають страхові послуги  у переважній більшості регіонів  України. </a:t>
            </a:r>
          </a:p>
          <a:p>
            <a:pPr algn="just" fontAlgn="base">
              <a:lnSpc>
                <a:spcPct val="150000"/>
              </a:lnSpc>
              <a:buFont typeface="Wingdings" panose="05000000000000000000" pitchFamily="2" charset="2"/>
              <a:buChar char="Ø"/>
            </a:pPr>
            <a:r>
              <a:rPr lang="uk-UA" altLang="ru-UA" sz="2000" i="1" dirty="0">
                <a:solidFill>
                  <a:schemeClr val="tx1"/>
                </a:solidFill>
              </a:rPr>
              <a:t>Налічується понад 50 страхових агентів Компанії в регіонах</a:t>
            </a:r>
          </a:p>
          <a:p>
            <a:pPr algn="just" fontAlgn="base">
              <a:lnSpc>
                <a:spcPct val="150000"/>
              </a:lnSpc>
              <a:buFont typeface="Wingdings" panose="05000000000000000000" pitchFamily="2" charset="2"/>
              <a:buChar char="Ø"/>
            </a:pPr>
            <a:r>
              <a:rPr lang="uk-UA" altLang="ru-UA" sz="2000" i="1" dirty="0">
                <a:solidFill>
                  <a:schemeClr val="tx1"/>
                </a:solidFill>
              </a:rPr>
              <a:t>Індивідуальний підхід до страхового захисту наших клієнтів</a:t>
            </a:r>
          </a:p>
          <a:p>
            <a:pPr algn="just" fontAlgn="base">
              <a:lnSpc>
                <a:spcPct val="150000"/>
              </a:lnSpc>
              <a:buFont typeface="Wingdings" panose="05000000000000000000" pitchFamily="2" charset="2"/>
              <a:buChar char="Ø"/>
            </a:pPr>
            <a:r>
              <a:rPr lang="uk-UA" altLang="ru-UA" sz="2000" i="1" dirty="0">
                <a:solidFill>
                  <a:schemeClr val="tx1"/>
                </a:solidFill>
              </a:rPr>
              <a:t>Оптимальна вартість страхування</a:t>
            </a:r>
          </a:p>
          <a:p>
            <a:pPr algn="just" fontAlgn="base">
              <a:lnSpc>
                <a:spcPct val="150000"/>
              </a:lnSpc>
              <a:buFont typeface="Wingdings" panose="05000000000000000000" pitchFamily="2" charset="2"/>
              <a:buChar char="Ø"/>
            </a:pPr>
            <a:r>
              <a:rPr lang="uk-UA" altLang="ru-UA" sz="2000" i="1" dirty="0">
                <a:solidFill>
                  <a:schemeClr val="tx1"/>
                </a:solidFill>
              </a:rPr>
              <a:t>Висока якість обслуговування</a:t>
            </a:r>
          </a:p>
          <a:p>
            <a:pPr algn="just" fontAlgn="base">
              <a:lnSpc>
                <a:spcPct val="150000"/>
              </a:lnSpc>
              <a:buFont typeface="Wingdings" panose="05000000000000000000" pitchFamily="2" charset="2"/>
              <a:buChar char="Ø"/>
            </a:pPr>
            <a:r>
              <a:rPr lang="uk-UA" sz="2000" i="1" dirty="0">
                <a:solidFill>
                  <a:schemeClr val="tx1"/>
                </a:solidFill>
              </a:rPr>
              <a:t>Гарантія</a:t>
            </a:r>
            <a:r>
              <a:rPr lang="ru-RU" sz="2000" i="1" dirty="0">
                <a:solidFill>
                  <a:schemeClr val="tx1"/>
                </a:solidFill>
              </a:rPr>
              <a:t> </a:t>
            </a:r>
            <a:r>
              <a:rPr lang="uk-UA" sz="2000" i="1" dirty="0">
                <a:solidFill>
                  <a:schemeClr val="tx1"/>
                </a:solidFill>
              </a:rPr>
              <a:t>повного та швидкого виконання зобов’язань перед клієнтами</a:t>
            </a:r>
            <a:endParaRPr lang="uk-UA" altLang="ru-UA" sz="2000" i="1" dirty="0">
              <a:solidFill>
                <a:schemeClr val="tx1"/>
              </a:solidFill>
            </a:endParaRPr>
          </a:p>
        </p:txBody>
      </p:sp>
    </p:spTree>
    <p:extLst>
      <p:ext uri="{BB962C8B-B14F-4D97-AF65-F5344CB8AC3E}">
        <p14:creationId xmlns:p14="http://schemas.microsoft.com/office/powerpoint/2010/main" val="279944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0AA625A0-83EC-42C6-9A38-10AF4DE04F95}"/>
              </a:ext>
            </a:extLst>
          </p:cNvPr>
          <p:cNvSpPr/>
          <p:nvPr/>
        </p:nvSpPr>
        <p:spPr>
          <a:xfrm>
            <a:off x="618979" y="1160711"/>
            <a:ext cx="9172721" cy="5044907"/>
          </a:xfrm>
          <a:prstGeom prst="rect">
            <a:avLst/>
          </a:prstGeom>
        </p:spPr>
        <p:txBody>
          <a:bodyPr wrap="square">
            <a:spAutoFit/>
          </a:bodyPr>
          <a:lstStyle/>
          <a:p>
            <a:pPr algn="just">
              <a:lnSpc>
                <a:spcPct val="150000"/>
              </a:lnSpc>
            </a:pPr>
            <a:r>
              <a:rPr lang="uk-UA" sz="2000" i="1" dirty="0"/>
              <a:t>СК «КВОРУМ»  сформувала для себе чітку стратегію розвитку, якої </a:t>
            </a:r>
            <a:r>
              <a:rPr lang="uk-UA" altLang="ru-UA" sz="2000" i="1" dirty="0"/>
              <a:t>послідовно дотримується та </a:t>
            </a:r>
            <a:r>
              <a:rPr lang="uk-UA" sz="2000" i="1" dirty="0"/>
              <a:t> постійно </a:t>
            </a:r>
            <a:r>
              <a:rPr lang="uk-UA" altLang="ru-UA" sz="2000" i="1" dirty="0"/>
              <a:t>зміцнює свої позиції на ринку страхових послуг.</a:t>
            </a:r>
          </a:p>
          <a:p>
            <a:pPr algn="just">
              <a:lnSpc>
                <a:spcPct val="150000"/>
              </a:lnSpc>
            </a:pPr>
            <a:r>
              <a:rPr lang="uk-UA" sz="1950" i="1" dirty="0"/>
              <a:t>Пропонує широкий спектр страхового захисту:</a:t>
            </a:r>
          </a:p>
          <a:p>
            <a:pPr marL="342900" indent="-342900" algn="just">
              <a:lnSpc>
                <a:spcPct val="150000"/>
              </a:lnSpc>
              <a:buClr>
                <a:srgbClr val="699841"/>
              </a:buClr>
              <a:buFont typeface="Wingdings" panose="05000000000000000000" pitchFamily="2" charset="2"/>
              <a:buChar char="Ø"/>
            </a:pPr>
            <a:r>
              <a:rPr lang="uk-UA" sz="1950" i="1" dirty="0"/>
              <a:t>Страхування наземного транспорту;</a:t>
            </a:r>
          </a:p>
          <a:p>
            <a:pPr algn="just">
              <a:lnSpc>
                <a:spcPct val="150000"/>
              </a:lnSpc>
              <a:buClr>
                <a:srgbClr val="699841"/>
              </a:buClr>
              <a:buFont typeface="Wingdings" panose="05000000000000000000" pitchFamily="2" charset="2"/>
              <a:buChar char="Ø"/>
            </a:pPr>
            <a:r>
              <a:rPr lang="uk-UA" sz="1950" i="1" dirty="0"/>
              <a:t> Страхування від нещасних випадків та медичних витрат;</a:t>
            </a:r>
          </a:p>
          <a:p>
            <a:pPr algn="just">
              <a:lnSpc>
                <a:spcPct val="150000"/>
              </a:lnSpc>
              <a:buClr>
                <a:srgbClr val="699841"/>
              </a:buClr>
              <a:buFont typeface="Wingdings" panose="05000000000000000000" pitchFamily="2" charset="2"/>
              <a:buChar char="Ø"/>
            </a:pPr>
            <a:r>
              <a:rPr lang="uk-UA" sz="1950" i="1" dirty="0"/>
              <a:t> Страхування майна юридичних та фізичних осіб; </a:t>
            </a:r>
          </a:p>
          <a:p>
            <a:pPr algn="just">
              <a:lnSpc>
                <a:spcPct val="150000"/>
              </a:lnSpc>
              <a:buClr>
                <a:srgbClr val="699841"/>
              </a:buClr>
              <a:buFont typeface="Wingdings" panose="05000000000000000000" pitchFamily="2" charset="2"/>
              <a:buChar char="Ø"/>
            </a:pPr>
            <a:r>
              <a:rPr lang="uk-UA" sz="1950" i="1" dirty="0"/>
              <a:t> Страхування вантажів та багажу;</a:t>
            </a:r>
          </a:p>
          <a:p>
            <a:pPr algn="just">
              <a:lnSpc>
                <a:spcPct val="150000"/>
              </a:lnSpc>
              <a:buClr>
                <a:srgbClr val="699841"/>
              </a:buClr>
              <a:buFont typeface="Wingdings" panose="05000000000000000000" pitchFamily="2" charset="2"/>
              <a:buChar char="Ø"/>
            </a:pPr>
            <a:r>
              <a:rPr lang="uk-UA" sz="1950" i="1" dirty="0"/>
              <a:t> Страхування фінансових ризиків;</a:t>
            </a:r>
          </a:p>
          <a:p>
            <a:pPr algn="just">
              <a:lnSpc>
                <a:spcPct val="150000"/>
              </a:lnSpc>
            </a:pPr>
            <a:r>
              <a:rPr lang="uk-UA" sz="2000" i="1" dirty="0"/>
              <a:t>Постійно працює над збільшенням кількості  та якості страхових послуг, прагне зробити їх максимально доступними для клієнтів.  </a:t>
            </a:r>
          </a:p>
        </p:txBody>
      </p:sp>
      <p:pic>
        <p:nvPicPr>
          <p:cNvPr id="5" name="Рисунок 4">
            <a:extLst>
              <a:ext uri="{FF2B5EF4-FFF2-40B4-BE49-F238E27FC236}">
                <a16:creationId xmlns:a16="http://schemas.microsoft.com/office/drawing/2014/main" id="{13DCBA3F-5DF1-4F62-B024-B9E173FD6025}"/>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2278967" y="267287"/>
            <a:ext cx="5500468" cy="634394"/>
          </a:xfrm>
          <a:prstGeom prst="rect">
            <a:avLst/>
          </a:prstGeom>
          <a:noFill/>
        </p:spPr>
      </p:pic>
    </p:spTree>
    <p:extLst>
      <p:ext uri="{BB962C8B-B14F-4D97-AF65-F5344CB8AC3E}">
        <p14:creationId xmlns:p14="http://schemas.microsoft.com/office/powerpoint/2010/main" val="3793264024"/>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
  <TotalTime>702</TotalTime>
  <Words>822</Words>
  <Application>Microsoft Office PowerPoint</Application>
  <PresentationFormat>Широкоэкранный</PresentationFormat>
  <Paragraphs>97</Paragraphs>
  <Slides>16</Slides>
  <Notes>11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Trebuchet MS</vt:lpstr>
      <vt:lpstr>Wingdings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Наталья Сокольская</dc:creator>
  <cp:lastModifiedBy>Шмурова Екатерина Александровна</cp:lastModifiedBy>
  <cp:revision>57</cp:revision>
  <dcterms:created xsi:type="dcterms:W3CDTF">2019-12-03T11:13:52Z</dcterms:created>
  <dcterms:modified xsi:type="dcterms:W3CDTF">2021-04-09T11:59:19Z</dcterms:modified>
</cp:coreProperties>
</file>